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68"/>
  </p:notesMasterIdLst>
  <p:sldIdLst>
    <p:sldId id="256" r:id="rId2"/>
    <p:sldId id="517" r:id="rId3"/>
    <p:sldId id="309" r:id="rId4"/>
    <p:sldId id="314" r:id="rId5"/>
    <p:sldId id="275" r:id="rId6"/>
    <p:sldId id="261" r:id="rId7"/>
    <p:sldId id="321" r:id="rId8"/>
    <p:sldId id="262" r:id="rId9"/>
    <p:sldId id="263" r:id="rId10"/>
    <p:sldId id="264" r:id="rId11"/>
    <p:sldId id="272" r:id="rId12"/>
    <p:sldId id="280" r:id="rId13"/>
    <p:sldId id="265" r:id="rId14"/>
    <p:sldId id="286" r:id="rId15"/>
    <p:sldId id="279" r:id="rId16"/>
    <p:sldId id="368" r:id="rId17"/>
    <p:sldId id="523" r:id="rId18"/>
    <p:sldId id="502" r:id="rId19"/>
    <p:sldId id="414" r:id="rId20"/>
    <p:sldId id="344" r:id="rId21"/>
    <p:sldId id="505" r:id="rId22"/>
    <p:sldId id="369" r:id="rId23"/>
    <p:sldId id="367" r:id="rId24"/>
    <p:sldId id="509" r:id="rId25"/>
    <p:sldId id="370" r:id="rId26"/>
    <p:sldId id="371" r:id="rId27"/>
    <p:sldId id="524" r:id="rId28"/>
    <p:sldId id="521" r:id="rId29"/>
    <p:sldId id="396" r:id="rId30"/>
    <p:sldId id="477" r:id="rId31"/>
    <p:sldId id="510" r:id="rId32"/>
    <p:sldId id="364" r:id="rId33"/>
    <p:sldId id="503" r:id="rId34"/>
    <p:sldId id="303" r:id="rId35"/>
    <p:sldId id="495" r:id="rId36"/>
    <p:sldId id="511" r:id="rId37"/>
    <p:sldId id="401" r:id="rId38"/>
    <p:sldId id="485" r:id="rId39"/>
    <p:sldId id="479" r:id="rId40"/>
    <p:sldId id="472" r:id="rId41"/>
    <p:sldId id="481" r:id="rId42"/>
    <p:sldId id="482" r:id="rId43"/>
    <p:sldId id="514" r:id="rId44"/>
    <p:sldId id="450" r:id="rId45"/>
    <p:sldId id="512" r:id="rId46"/>
    <p:sldId id="471" r:id="rId47"/>
    <p:sldId id="355" r:id="rId48"/>
    <p:sldId id="513" r:id="rId49"/>
    <p:sldId id="342" r:id="rId50"/>
    <p:sldId id="465" r:id="rId51"/>
    <p:sldId id="466" r:id="rId52"/>
    <p:sldId id="493" r:id="rId53"/>
    <p:sldId id="363" r:id="rId54"/>
    <p:sldId id="525" r:id="rId55"/>
    <p:sldId id="507" r:id="rId56"/>
    <p:sldId id="497" r:id="rId57"/>
    <p:sldId id="431" r:id="rId58"/>
    <p:sldId id="498" r:id="rId59"/>
    <p:sldId id="499" r:id="rId60"/>
    <p:sldId id="448" r:id="rId61"/>
    <p:sldId id="500" r:id="rId62"/>
    <p:sldId id="388" r:id="rId63"/>
    <p:sldId id="515" r:id="rId64"/>
    <p:sldId id="298" r:id="rId65"/>
    <p:sldId id="519" r:id="rId66"/>
    <p:sldId id="520"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6311"/>
  </p:normalViewPr>
  <p:slideViewPr>
    <p:cSldViewPr snapToGrid="0">
      <p:cViewPr varScale="1">
        <p:scale>
          <a:sx n="127" d="100"/>
          <a:sy n="127" d="100"/>
        </p:scale>
        <p:origin x="536" y="19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0D6C06-0007-4CA9-828A-08B6B405F813}"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F040CC1E-991C-402F-AAA8-895F04816614}">
      <dgm:prSet/>
      <dgm:spPr/>
      <dgm:t>
        <a:bodyPr/>
        <a:lstStyle/>
        <a:p>
          <a:r>
            <a:rPr lang="en-US"/>
            <a:t>Approximately 30 million people have died of AIDS in sub Saharan Africa.</a:t>
          </a:r>
        </a:p>
      </dgm:t>
    </dgm:pt>
    <dgm:pt modelId="{4C5ECAA9-1329-460E-A592-DAFFAA33D2B5}" type="parTrans" cxnId="{851334E8-A8E6-415C-A48F-662506A426CF}">
      <dgm:prSet/>
      <dgm:spPr/>
      <dgm:t>
        <a:bodyPr/>
        <a:lstStyle/>
        <a:p>
          <a:endParaRPr lang="en-US"/>
        </a:p>
      </dgm:t>
    </dgm:pt>
    <dgm:pt modelId="{513C1DA8-698A-48B1-A643-B4A4701740A6}" type="sibTrans" cxnId="{851334E8-A8E6-415C-A48F-662506A426CF}">
      <dgm:prSet/>
      <dgm:spPr/>
      <dgm:t>
        <a:bodyPr/>
        <a:lstStyle/>
        <a:p>
          <a:endParaRPr lang="en-US"/>
        </a:p>
      </dgm:t>
    </dgm:pt>
    <dgm:pt modelId="{A1DF38D0-51DE-4674-8581-E2321A19F3F8}">
      <dgm:prSet/>
      <dgm:spPr/>
      <dgm:t>
        <a:bodyPr/>
        <a:lstStyle/>
        <a:p>
          <a:r>
            <a:rPr lang="en-US"/>
            <a:t>37.7 million people globally were living with HIV in 2020 and sub-Saharan Africa is home to 67% of them</a:t>
          </a:r>
        </a:p>
      </dgm:t>
    </dgm:pt>
    <dgm:pt modelId="{9DB57BBC-484C-4E70-9839-DD57083BA665}" type="parTrans" cxnId="{D7F8D8C3-BAE2-41E6-B88A-106A099FD7D9}">
      <dgm:prSet/>
      <dgm:spPr/>
      <dgm:t>
        <a:bodyPr/>
        <a:lstStyle/>
        <a:p>
          <a:endParaRPr lang="en-US"/>
        </a:p>
      </dgm:t>
    </dgm:pt>
    <dgm:pt modelId="{429C3224-08DB-4AD1-BD41-75026F8096F6}" type="sibTrans" cxnId="{D7F8D8C3-BAE2-41E6-B88A-106A099FD7D9}">
      <dgm:prSet/>
      <dgm:spPr/>
      <dgm:t>
        <a:bodyPr/>
        <a:lstStyle/>
        <a:p>
          <a:endParaRPr lang="en-US"/>
        </a:p>
      </dgm:t>
    </dgm:pt>
    <dgm:pt modelId="{B812F3A8-051A-455B-9FB3-5B80B0C79A6C}">
      <dgm:prSet/>
      <dgm:spPr/>
      <dgm:t>
        <a:bodyPr/>
        <a:lstStyle/>
        <a:p>
          <a:r>
            <a:rPr lang="en-US"/>
            <a:t>4200 adolescent girls and young women between 15 – 24 acquire HIV every week</a:t>
          </a:r>
        </a:p>
      </dgm:t>
    </dgm:pt>
    <dgm:pt modelId="{1108304D-DB6A-4507-8489-6E797409D684}" type="parTrans" cxnId="{DA85B6C3-F291-492C-8D8F-2F994F09E0A0}">
      <dgm:prSet/>
      <dgm:spPr/>
      <dgm:t>
        <a:bodyPr/>
        <a:lstStyle/>
        <a:p>
          <a:endParaRPr lang="en-US"/>
        </a:p>
      </dgm:t>
    </dgm:pt>
    <dgm:pt modelId="{64C5018A-6FC1-43B2-A25A-7FA920DB7E33}" type="sibTrans" cxnId="{DA85B6C3-F291-492C-8D8F-2F994F09E0A0}">
      <dgm:prSet/>
      <dgm:spPr/>
      <dgm:t>
        <a:bodyPr/>
        <a:lstStyle/>
        <a:p>
          <a:endParaRPr lang="en-US"/>
        </a:p>
      </dgm:t>
    </dgm:pt>
    <dgm:pt modelId="{3D2B25A5-4B76-4430-93CF-9B4EABB6DF7C}">
      <dgm:prSet/>
      <dgm:spPr/>
      <dgm:t>
        <a:bodyPr/>
        <a:lstStyle/>
        <a:p>
          <a:r>
            <a:rPr lang="en-US"/>
            <a:t>In 2020, women and girls accounted for 63% of new HIV infections </a:t>
          </a:r>
        </a:p>
      </dgm:t>
    </dgm:pt>
    <dgm:pt modelId="{06997455-4E95-4608-9381-A53609AEB83A}" type="parTrans" cxnId="{B1CF5C64-2BAB-4405-9559-258C991F3777}">
      <dgm:prSet/>
      <dgm:spPr/>
      <dgm:t>
        <a:bodyPr/>
        <a:lstStyle/>
        <a:p>
          <a:endParaRPr lang="en-US"/>
        </a:p>
      </dgm:t>
    </dgm:pt>
    <dgm:pt modelId="{273B9787-3A70-4CB6-8C59-E0997806EA20}" type="sibTrans" cxnId="{B1CF5C64-2BAB-4405-9559-258C991F3777}">
      <dgm:prSet/>
      <dgm:spPr/>
      <dgm:t>
        <a:bodyPr/>
        <a:lstStyle/>
        <a:p>
          <a:endParaRPr lang="en-US"/>
        </a:p>
      </dgm:t>
    </dgm:pt>
    <dgm:pt modelId="{8928221C-6881-499E-8D7B-9515B5015380}">
      <dgm:prSet/>
      <dgm:spPr/>
      <dgm:t>
        <a:bodyPr/>
        <a:lstStyle/>
        <a:p>
          <a:r>
            <a:rPr lang="en-US"/>
            <a:t>Covid lockdowns have disrupted HIV testing and could result in up to 300,000 additional HIV infections</a:t>
          </a:r>
        </a:p>
      </dgm:t>
    </dgm:pt>
    <dgm:pt modelId="{17B38EA3-A366-4B2A-8E68-991544AED2C5}" type="parTrans" cxnId="{0875436B-9F5F-4337-922F-8863A2237920}">
      <dgm:prSet/>
      <dgm:spPr/>
      <dgm:t>
        <a:bodyPr/>
        <a:lstStyle/>
        <a:p>
          <a:endParaRPr lang="en-US"/>
        </a:p>
      </dgm:t>
    </dgm:pt>
    <dgm:pt modelId="{E2C9F3FE-E1DD-41E8-A2D7-545568DF4949}" type="sibTrans" cxnId="{0875436B-9F5F-4337-922F-8863A2237920}">
      <dgm:prSet/>
      <dgm:spPr/>
      <dgm:t>
        <a:bodyPr/>
        <a:lstStyle/>
        <a:p>
          <a:endParaRPr lang="en-US"/>
        </a:p>
      </dgm:t>
    </dgm:pt>
    <dgm:pt modelId="{DA1A6955-8859-8C4E-89CA-E459A62B4729}" type="pres">
      <dgm:prSet presAssocID="{970D6C06-0007-4CA9-828A-08B6B405F813}" presName="diagram" presStyleCnt="0">
        <dgm:presLayoutVars>
          <dgm:dir/>
          <dgm:resizeHandles val="exact"/>
        </dgm:presLayoutVars>
      </dgm:prSet>
      <dgm:spPr/>
    </dgm:pt>
    <dgm:pt modelId="{5B05AFC1-FA79-4C4D-8D2D-CD2485829C80}" type="pres">
      <dgm:prSet presAssocID="{F040CC1E-991C-402F-AAA8-895F04816614}" presName="node" presStyleLbl="node1" presStyleIdx="0" presStyleCnt="5">
        <dgm:presLayoutVars>
          <dgm:bulletEnabled val="1"/>
        </dgm:presLayoutVars>
      </dgm:prSet>
      <dgm:spPr/>
    </dgm:pt>
    <dgm:pt modelId="{7BD5B8B1-F44D-4C4A-AB10-185C65165B77}" type="pres">
      <dgm:prSet presAssocID="{513C1DA8-698A-48B1-A643-B4A4701740A6}" presName="sibTrans" presStyleCnt="0"/>
      <dgm:spPr/>
    </dgm:pt>
    <dgm:pt modelId="{BD4884A0-3F6C-F94E-8A2D-B39E405BF5A0}" type="pres">
      <dgm:prSet presAssocID="{A1DF38D0-51DE-4674-8581-E2321A19F3F8}" presName="node" presStyleLbl="node1" presStyleIdx="1" presStyleCnt="5">
        <dgm:presLayoutVars>
          <dgm:bulletEnabled val="1"/>
        </dgm:presLayoutVars>
      </dgm:prSet>
      <dgm:spPr/>
    </dgm:pt>
    <dgm:pt modelId="{C6E01143-1FF5-2B41-AB69-308715730072}" type="pres">
      <dgm:prSet presAssocID="{429C3224-08DB-4AD1-BD41-75026F8096F6}" presName="sibTrans" presStyleCnt="0"/>
      <dgm:spPr/>
    </dgm:pt>
    <dgm:pt modelId="{660CEBDF-AAFD-6746-82AD-D044A607DC03}" type="pres">
      <dgm:prSet presAssocID="{B812F3A8-051A-455B-9FB3-5B80B0C79A6C}" presName="node" presStyleLbl="node1" presStyleIdx="2" presStyleCnt="5">
        <dgm:presLayoutVars>
          <dgm:bulletEnabled val="1"/>
        </dgm:presLayoutVars>
      </dgm:prSet>
      <dgm:spPr/>
    </dgm:pt>
    <dgm:pt modelId="{9B985EF6-1F9E-034F-80BA-7F8DC4D5969B}" type="pres">
      <dgm:prSet presAssocID="{64C5018A-6FC1-43B2-A25A-7FA920DB7E33}" presName="sibTrans" presStyleCnt="0"/>
      <dgm:spPr/>
    </dgm:pt>
    <dgm:pt modelId="{0CF397C8-6621-7D4A-82D6-FC72C049D54A}" type="pres">
      <dgm:prSet presAssocID="{3D2B25A5-4B76-4430-93CF-9B4EABB6DF7C}" presName="node" presStyleLbl="node1" presStyleIdx="3" presStyleCnt="5">
        <dgm:presLayoutVars>
          <dgm:bulletEnabled val="1"/>
        </dgm:presLayoutVars>
      </dgm:prSet>
      <dgm:spPr/>
    </dgm:pt>
    <dgm:pt modelId="{8B2D8247-552A-7D41-A631-A13B1B0FB972}" type="pres">
      <dgm:prSet presAssocID="{273B9787-3A70-4CB6-8C59-E0997806EA20}" presName="sibTrans" presStyleCnt="0"/>
      <dgm:spPr/>
    </dgm:pt>
    <dgm:pt modelId="{76615B09-D7C9-8942-BF50-D200DFB98D4A}" type="pres">
      <dgm:prSet presAssocID="{8928221C-6881-499E-8D7B-9515B5015380}" presName="node" presStyleLbl="node1" presStyleIdx="4" presStyleCnt="5">
        <dgm:presLayoutVars>
          <dgm:bulletEnabled val="1"/>
        </dgm:presLayoutVars>
      </dgm:prSet>
      <dgm:spPr/>
    </dgm:pt>
  </dgm:ptLst>
  <dgm:cxnLst>
    <dgm:cxn modelId="{27C44B20-4CA3-8742-90B9-8DEFF34ADA12}" type="presOf" srcId="{8928221C-6881-499E-8D7B-9515B5015380}" destId="{76615B09-D7C9-8942-BF50-D200DFB98D4A}" srcOrd="0" destOrd="0" presId="urn:microsoft.com/office/officeart/2005/8/layout/default"/>
    <dgm:cxn modelId="{0D02AF3D-CB86-264C-9C23-402FE3D12E83}" type="presOf" srcId="{3D2B25A5-4B76-4430-93CF-9B4EABB6DF7C}" destId="{0CF397C8-6621-7D4A-82D6-FC72C049D54A}" srcOrd="0" destOrd="0" presId="urn:microsoft.com/office/officeart/2005/8/layout/default"/>
    <dgm:cxn modelId="{5B297643-FFD2-2F4A-A971-6F5FA2C1BB6B}" type="presOf" srcId="{970D6C06-0007-4CA9-828A-08B6B405F813}" destId="{DA1A6955-8859-8C4E-89CA-E459A62B4729}" srcOrd="0" destOrd="0" presId="urn:microsoft.com/office/officeart/2005/8/layout/default"/>
    <dgm:cxn modelId="{B1CF5C64-2BAB-4405-9559-258C991F3777}" srcId="{970D6C06-0007-4CA9-828A-08B6B405F813}" destId="{3D2B25A5-4B76-4430-93CF-9B4EABB6DF7C}" srcOrd="3" destOrd="0" parTransId="{06997455-4E95-4608-9381-A53609AEB83A}" sibTransId="{273B9787-3A70-4CB6-8C59-E0997806EA20}"/>
    <dgm:cxn modelId="{0875436B-9F5F-4337-922F-8863A2237920}" srcId="{970D6C06-0007-4CA9-828A-08B6B405F813}" destId="{8928221C-6881-499E-8D7B-9515B5015380}" srcOrd="4" destOrd="0" parTransId="{17B38EA3-A366-4B2A-8E68-991544AED2C5}" sibTransId="{E2C9F3FE-E1DD-41E8-A2D7-545568DF4949}"/>
    <dgm:cxn modelId="{00D1288E-B16E-854A-B093-A9F430373C10}" type="presOf" srcId="{A1DF38D0-51DE-4674-8581-E2321A19F3F8}" destId="{BD4884A0-3F6C-F94E-8A2D-B39E405BF5A0}" srcOrd="0" destOrd="0" presId="urn:microsoft.com/office/officeart/2005/8/layout/default"/>
    <dgm:cxn modelId="{7A44F391-58BD-E94D-8112-3E0136752614}" type="presOf" srcId="{B812F3A8-051A-455B-9FB3-5B80B0C79A6C}" destId="{660CEBDF-AAFD-6746-82AD-D044A607DC03}" srcOrd="0" destOrd="0" presId="urn:microsoft.com/office/officeart/2005/8/layout/default"/>
    <dgm:cxn modelId="{DA85B6C3-F291-492C-8D8F-2F994F09E0A0}" srcId="{970D6C06-0007-4CA9-828A-08B6B405F813}" destId="{B812F3A8-051A-455B-9FB3-5B80B0C79A6C}" srcOrd="2" destOrd="0" parTransId="{1108304D-DB6A-4507-8489-6E797409D684}" sibTransId="{64C5018A-6FC1-43B2-A25A-7FA920DB7E33}"/>
    <dgm:cxn modelId="{D7F8D8C3-BAE2-41E6-B88A-106A099FD7D9}" srcId="{970D6C06-0007-4CA9-828A-08B6B405F813}" destId="{A1DF38D0-51DE-4674-8581-E2321A19F3F8}" srcOrd="1" destOrd="0" parTransId="{9DB57BBC-484C-4E70-9839-DD57083BA665}" sibTransId="{429C3224-08DB-4AD1-BD41-75026F8096F6}"/>
    <dgm:cxn modelId="{137ADAD3-8972-1D4A-95AD-8C90D13D812E}" type="presOf" srcId="{F040CC1E-991C-402F-AAA8-895F04816614}" destId="{5B05AFC1-FA79-4C4D-8D2D-CD2485829C80}" srcOrd="0" destOrd="0" presId="urn:microsoft.com/office/officeart/2005/8/layout/default"/>
    <dgm:cxn modelId="{851334E8-A8E6-415C-A48F-662506A426CF}" srcId="{970D6C06-0007-4CA9-828A-08B6B405F813}" destId="{F040CC1E-991C-402F-AAA8-895F04816614}" srcOrd="0" destOrd="0" parTransId="{4C5ECAA9-1329-460E-A592-DAFFAA33D2B5}" sibTransId="{513C1DA8-698A-48B1-A643-B4A4701740A6}"/>
    <dgm:cxn modelId="{825C2CE5-FEF0-5640-AA92-DD8362FD388B}" type="presParOf" srcId="{DA1A6955-8859-8C4E-89CA-E459A62B4729}" destId="{5B05AFC1-FA79-4C4D-8D2D-CD2485829C80}" srcOrd="0" destOrd="0" presId="urn:microsoft.com/office/officeart/2005/8/layout/default"/>
    <dgm:cxn modelId="{69C5AF07-DD62-0243-AC97-36BF830BEB87}" type="presParOf" srcId="{DA1A6955-8859-8C4E-89CA-E459A62B4729}" destId="{7BD5B8B1-F44D-4C4A-AB10-185C65165B77}" srcOrd="1" destOrd="0" presId="urn:microsoft.com/office/officeart/2005/8/layout/default"/>
    <dgm:cxn modelId="{DEEDCF1F-AF35-E043-A1E3-709ABB60D34B}" type="presParOf" srcId="{DA1A6955-8859-8C4E-89CA-E459A62B4729}" destId="{BD4884A0-3F6C-F94E-8A2D-B39E405BF5A0}" srcOrd="2" destOrd="0" presId="urn:microsoft.com/office/officeart/2005/8/layout/default"/>
    <dgm:cxn modelId="{5161D4EE-1124-0C4A-B78F-6D3AF10F366F}" type="presParOf" srcId="{DA1A6955-8859-8C4E-89CA-E459A62B4729}" destId="{C6E01143-1FF5-2B41-AB69-308715730072}" srcOrd="3" destOrd="0" presId="urn:microsoft.com/office/officeart/2005/8/layout/default"/>
    <dgm:cxn modelId="{8F434EDD-FBC8-1D43-A0DF-AAE3014C1255}" type="presParOf" srcId="{DA1A6955-8859-8C4E-89CA-E459A62B4729}" destId="{660CEBDF-AAFD-6746-82AD-D044A607DC03}" srcOrd="4" destOrd="0" presId="urn:microsoft.com/office/officeart/2005/8/layout/default"/>
    <dgm:cxn modelId="{A42EF496-FB72-D341-A733-179D131BB3A4}" type="presParOf" srcId="{DA1A6955-8859-8C4E-89CA-E459A62B4729}" destId="{9B985EF6-1F9E-034F-80BA-7F8DC4D5969B}" srcOrd="5" destOrd="0" presId="urn:microsoft.com/office/officeart/2005/8/layout/default"/>
    <dgm:cxn modelId="{0DD2B8DF-C7B0-6242-AE7A-A86FF1074045}" type="presParOf" srcId="{DA1A6955-8859-8C4E-89CA-E459A62B4729}" destId="{0CF397C8-6621-7D4A-82D6-FC72C049D54A}" srcOrd="6" destOrd="0" presId="urn:microsoft.com/office/officeart/2005/8/layout/default"/>
    <dgm:cxn modelId="{87D39FD4-3A5A-884E-9A15-2B59D34AB025}" type="presParOf" srcId="{DA1A6955-8859-8C4E-89CA-E459A62B4729}" destId="{8B2D8247-552A-7D41-A631-A13B1B0FB972}" srcOrd="7" destOrd="0" presId="urn:microsoft.com/office/officeart/2005/8/layout/default"/>
    <dgm:cxn modelId="{8A130785-A607-1D42-A45B-7779CD8D824A}" type="presParOf" srcId="{DA1A6955-8859-8C4E-89CA-E459A62B4729}" destId="{76615B09-D7C9-8942-BF50-D200DFB98D4A}"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62397A-8FA8-4661-81AD-9F40D01561F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5DEBED1-06B0-4A5C-BA57-DED61F6EB9DC}">
      <dgm:prSet/>
      <dgm:spPr>
        <a:solidFill>
          <a:schemeClr val="tx1">
            <a:lumMod val="65000"/>
            <a:lumOff val="35000"/>
          </a:schemeClr>
        </a:solidFill>
      </dgm:spPr>
      <dgm:t>
        <a:bodyPr/>
        <a:lstStyle/>
        <a:p>
          <a:r>
            <a:rPr lang="en-US"/>
            <a:t>As workers needed for agriculture and industry were taken as slaves, famine and death occur in Africa.  </a:t>
          </a:r>
        </a:p>
      </dgm:t>
    </dgm:pt>
    <dgm:pt modelId="{BF0E3F8A-3851-496F-9DDB-9EF47AE482A0}" type="parTrans" cxnId="{2F2811D8-F14B-48C3-9773-820F45D75209}">
      <dgm:prSet/>
      <dgm:spPr/>
      <dgm:t>
        <a:bodyPr/>
        <a:lstStyle/>
        <a:p>
          <a:endParaRPr lang="en-US"/>
        </a:p>
      </dgm:t>
    </dgm:pt>
    <dgm:pt modelId="{FE1C35B1-8EB3-4250-82AD-8CC3E48B0BB6}" type="sibTrans" cxnId="{2F2811D8-F14B-48C3-9773-820F45D75209}">
      <dgm:prSet/>
      <dgm:spPr/>
      <dgm:t>
        <a:bodyPr/>
        <a:lstStyle/>
        <a:p>
          <a:endParaRPr lang="en-US"/>
        </a:p>
      </dgm:t>
    </dgm:pt>
    <dgm:pt modelId="{9630B351-2DE6-4D69-9816-56C7F5A4D01E}">
      <dgm:prSet/>
      <dgm:spPr>
        <a:solidFill>
          <a:schemeClr val="tx1">
            <a:lumMod val="65000"/>
            <a:lumOff val="35000"/>
          </a:schemeClr>
        </a:solidFill>
      </dgm:spPr>
      <dgm:t>
        <a:bodyPr/>
        <a:lstStyle/>
        <a:p>
          <a:r>
            <a:rPr lang="en-US" dirty="0"/>
            <a:t>A work force that would have contributed to an agrarian revolution, and subsequent industrial revolution in Africa, was enslaved </a:t>
          </a:r>
        </a:p>
      </dgm:t>
    </dgm:pt>
    <dgm:pt modelId="{B3058C74-7B6E-49B0-9E5E-41DED70B4968}" type="parTrans" cxnId="{F1466517-4028-4237-952F-5C254FA8314C}">
      <dgm:prSet/>
      <dgm:spPr/>
      <dgm:t>
        <a:bodyPr/>
        <a:lstStyle/>
        <a:p>
          <a:endParaRPr lang="en-US"/>
        </a:p>
      </dgm:t>
    </dgm:pt>
    <dgm:pt modelId="{B45A21A2-3C56-49BE-B3E4-40B246D3054B}" type="sibTrans" cxnId="{F1466517-4028-4237-952F-5C254FA8314C}">
      <dgm:prSet/>
      <dgm:spPr/>
      <dgm:t>
        <a:bodyPr/>
        <a:lstStyle/>
        <a:p>
          <a:endParaRPr lang="en-US"/>
        </a:p>
      </dgm:t>
    </dgm:pt>
    <dgm:pt modelId="{BCB15126-97A0-4A47-93DD-49994EF99DBD}">
      <dgm:prSet/>
      <dgm:spPr>
        <a:solidFill>
          <a:schemeClr val="tx1">
            <a:lumMod val="65000"/>
            <a:lumOff val="35000"/>
          </a:schemeClr>
        </a:solidFill>
      </dgm:spPr>
      <dgm:t>
        <a:bodyPr/>
        <a:lstStyle/>
        <a:p>
          <a:r>
            <a:rPr lang="en-US"/>
            <a:t>Cultures were destroyed. </a:t>
          </a:r>
        </a:p>
      </dgm:t>
    </dgm:pt>
    <dgm:pt modelId="{74F4CCF0-0BCF-4F18-A099-D944AB8FBA78}" type="parTrans" cxnId="{8C804CF3-95C4-4179-A401-E499770D4E82}">
      <dgm:prSet/>
      <dgm:spPr/>
      <dgm:t>
        <a:bodyPr/>
        <a:lstStyle/>
        <a:p>
          <a:endParaRPr lang="en-US"/>
        </a:p>
      </dgm:t>
    </dgm:pt>
    <dgm:pt modelId="{276F6605-8F7A-45B3-A9A3-8F2A221E46D6}" type="sibTrans" cxnId="{8C804CF3-95C4-4179-A401-E499770D4E82}">
      <dgm:prSet/>
      <dgm:spPr/>
      <dgm:t>
        <a:bodyPr/>
        <a:lstStyle/>
        <a:p>
          <a:endParaRPr lang="en-US"/>
        </a:p>
      </dgm:t>
    </dgm:pt>
    <dgm:pt modelId="{FF392387-5715-4188-8BD6-C356760619BF}">
      <dgm:prSet/>
      <dgm:spPr>
        <a:solidFill>
          <a:schemeClr val="tx1">
            <a:lumMod val="65000"/>
            <a:lumOff val="35000"/>
          </a:schemeClr>
        </a:solidFill>
      </dgm:spPr>
      <dgm:t>
        <a:bodyPr/>
        <a:lstStyle/>
        <a:p>
          <a:r>
            <a:rPr lang="en-US" dirty="0"/>
            <a:t>Subsequently, societies were weakened and not able to resist colonialism.</a:t>
          </a:r>
        </a:p>
      </dgm:t>
    </dgm:pt>
    <dgm:pt modelId="{1A9C0C44-7946-40E8-B132-AC0B21DDA951}" type="parTrans" cxnId="{86B49AB0-A26C-4E41-B645-8E190958A433}">
      <dgm:prSet/>
      <dgm:spPr/>
      <dgm:t>
        <a:bodyPr/>
        <a:lstStyle/>
        <a:p>
          <a:endParaRPr lang="en-US"/>
        </a:p>
      </dgm:t>
    </dgm:pt>
    <dgm:pt modelId="{FBBCEE29-51B6-431E-91E8-E3970C0B9456}" type="sibTrans" cxnId="{86B49AB0-A26C-4E41-B645-8E190958A433}">
      <dgm:prSet/>
      <dgm:spPr/>
      <dgm:t>
        <a:bodyPr/>
        <a:lstStyle/>
        <a:p>
          <a:endParaRPr lang="en-US"/>
        </a:p>
      </dgm:t>
    </dgm:pt>
    <dgm:pt modelId="{F69F874B-A9BE-E84B-83AB-66523A7C963E}" type="pres">
      <dgm:prSet presAssocID="{FD62397A-8FA8-4661-81AD-9F40D01561FE}" presName="linear" presStyleCnt="0">
        <dgm:presLayoutVars>
          <dgm:animLvl val="lvl"/>
          <dgm:resizeHandles val="exact"/>
        </dgm:presLayoutVars>
      </dgm:prSet>
      <dgm:spPr/>
    </dgm:pt>
    <dgm:pt modelId="{F9D100C9-D58E-9744-BEB5-E20BAF903859}" type="pres">
      <dgm:prSet presAssocID="{45DEBED1-06B0-4A5C-BA57-DED61F6EB9DC}" presName="parentText" presStyleLbl="node1" presStyleIdx="0" presStyleCnt="4">
        <dgm:presLayoutVars>
          <dgm:chMax val="0"/>
          <dgm:bulletEnabled val="1"/>
        </dgm:presLayoutVars>
      </dgm:prSet>
      <dgm:spPr/>
    </dgm:pt>
    <dgm:pt modelId="{D6B6059F-0B02-8441-ACC6-FA26B71AA5F6}" type="pres">
      <dgm:prSet presAssocID="{FE1C35B1-8EB3-4250-82AD-8CC3E48B0BB6}" presName="spacer" presStyleCnt="0"/>
      <dgm:spPr/>
    </dgm:pt>
    <dgm:pt modelId="{0402D58A-4C9B-0949-98ED-4ACC8EE5FDA0}" type="pres">
      <dgm:prSet presAssocID="{9630B351-2DE6-4D69-9816-56C7F5A4D01E}" presName="parentText" presStyleLbl="node1" presStyleIdx="1" presStyleCnt="4">
        <dgm:presLayoutVars>
          <dgm:chMax val="0"/>
          <dgm:bulletEnabled val="1"/>
        </dgm:presLayoutVars>
      </dgm:prSet>
      <dgm:spPr/>
    </dgm:pt>
    <dgm:pt modelId="{11ACD2A6-83A8-834F-9A2D-12D51C62DAA5}" type="pres">
      <dgm:prSet presAssocID="{B45A21A2-3C56-49BE-B3E4-40B246D3054B}" presName="spacer" presStyleCnt="0"/>
      <dgm:spPr/>
    </dgm:pt>
    <dgm:pt modelId="{657E00D2-BE0B-4C43-B3FA-F82F03C95BE2}" type="pres">
      <dgm:prSet presAssocID="{BCB15126-97A0-4A47-93DD-49994EF99DBD}" presName="parentText" presStyleLbl="node1" presStyleIdx="2" presStyleCnt="4">
        <dgm:presLayoutVars>
          <dgm:chMax val="0"/>
          <dgm:bulletEnabled val="1"/>
        </dgm:presLayoutVars>
      </dgm:prSet>
      <dgm:spPr/>
    </dgm:pt>
    <dgm:pt modelId="{05B770B4-E02E-3A4A-AEA3-A8002FF73A1A}" type="pres">
      <dgm:prSet presAssocID="{276F6605-8F7A-45B3-A9A3-8F2A221E46D6}" presName="spacer" presStyleCnt="0"/>
      <dgm:spPr/>
    </dgm:pt>
    <dgm:pt modelId="{03C6111C-1F7C-AE44-999A-FE84FBBE2ACC}" type="pres">
      <dgm:prSet presAssocID="{FF392387-5715-4188-8BD6-C356760619BF}" presName="parentText" presStyleLbl="node1" presStyleIdx="3" presStyleCnt="4">
        <dgm:presLayoutVars>
          <dgm:chMax val="0"/>
          <dgm:bulletEnabled val="1"/>
        </dgm:presLayoutVars>
      </dgm:prSet>
      <dgm:spPr/>
    </dgm:pt>
  </dgm:ptLst>
  <dgm:cxnLst>
    <dgm:cxn modelId="{F1466517-4028-4237-952F-5C254FA8314C}" srcId="{FD62397A-8FA8-4661-81AD-9F40D01561FE}" destId="{9630B351-2DE6-4D69-9816-56C7F5A4D01E}" srcOrd="1" destOrd="0" parTransId="{B3058C74-7B6E-49B0-9E5E-41DED70B4968}" sibTransId="{B45A21A2-3C56-49BE-B3E4-40B246D3054B}"/>
    <dgm:cxn modelId="{FAF31963-8BD5-9C4F-B597-92EB06D8EB04}" type="presOf" srcId="{45DEBED1-06B0-4A5C-BA57-DED61F6EB9DC}" destId="{F9D100C9-D58E-9744-BEB5-E20BAF903859}" srcOrd="0" destOrd="0" presId="urn:microsoft.com/office/officeart/2005/8/layout/vList2"/>
    <dgm:cxn modelId="{79B7046A-902E-554B-B42F-9ECB8B3FF7D8}" type="presOf" srcId="{BCB15126-97A0-4A47-93DD-49994EF99DBD}" destId="{657E00D2-BE0B-4C43-B3FA-F82F03C95BE2}" srcOrd="0" destOrd="0" presId="urn:microsoft.com/office/officeart/2005/8/layout/vList2"/>
    <dgm:cxn modelId="{6AE04174-EA60-AB4D-8204-B7C791FC61F3}" type="presOf" srcId="{9630B351-2DE6-4D69-9816-56C7F5A4D01E}" destId="{0402D58A-4C9B-0949-98ED-4ACC8EE5FDA0}" srcOrd="0" destOrd="0" presId="urn:microsoft.com/office/officeart/2005/8/layout/vList2"/>
    <dgm:cxn modelId="{F984C675-4161-9248-9E24-19FA5CEF5E45}" type="presOf" srcId="{FF392387-5715-4188-8BD6-C356760619BF}" destId="{03C6111C-1F7C-AE44-999A-FE84FBBE2ACC}" srcOrd="0" destOrd="0" presId="urn:microsoft.com/office/officeart/2005/8/layout/vList2"/>
    <dgm:cxn modelId="{86B49AB0-A26C-4E41-B645-8E190958A433}" srcId="{FD62397A-8FA8-4661-81AD-9F40D01561FE}" destId="{FF392387-5715-4188-8BD6-C356760619BF}" srcOrd="3" destOrd="0" parTransId="{1A9C0C44-7946-40E8-B132-AC0B21DDA951}" sibTransId="{FBBCEE29-51B6-431E-91E8-E3970C0B9456}"/>
    <dgm:cxn modelId="{2F2811D8-F14B-48C3-9773-820F45D75209}" srcId="{FD62397A-8FA8-4661-81AD-9F40D01561FE}" destId="{45DEBED1-06B0-4A5C-BA57-DED61F6EB9DC}" srcOrd="0" destOrd="0" parTransId="{BF0E3F8A-3851-496F-9DDB-9EF47AE482A0}" sibTransId="{FE1C35B1-8EB3-4250-82AD-8CC3E48B0BB6}"/>
    <dgm:cxn modelId="{D4CE34DF-E317-214F-9FD8-DCBA3ED2A1EA}" type="presOf" srcId="{FD62397A-8FA8-4661-81AD-9F40D01561FE}" destId="{F69F874B-A9BE-E84B-83AB-66523A7C963E}" srcOrd="0" destOrd="0" presId="urn:microsoft.com/office/officeart/2005/8/layout/vList2"/>
    <dgm:cxn modelId="{8C804CF3-95C4-4179-A401-E499770D4E82}" srcId="{FD62397A-8FA8-4661-81AD-9F40D01561FE}" destId="{BCB15126-97A0-4A47-93DD-49994EF99DBD}" srcOrd="2" destOrd="0" parTransId="{74F4CCF0-0BCF-4F18-A099-D944AB8FBA78}" sibTransId="{276F6605-8F7A-45B3-A9A3-8F2A221E46D6}"/>
    <dgm:cxn modelId="{461D4079-5399-2248-979D-F78958126DFC}" type="presParOf" srcId="{F69F874B-A9BE-E84B-83AB-66523A7C963E}" destId="{F9D100C9-D58E-9744-BEB5-E20BAF903859}" srcOrd="0" destOrd="0" presId="urn:microsoft.com/office/officeart/2005/8/layout/vList2"/>
    <dgm:cxn modelId="{BCF0E175-ABBC-234A-ACE6-A6CD212B54D6}" type="presParOf" srcId="{F69F874B-A9BE-E84B-83AB-66523A7C963E}" destId="{D6B6059F-0B02-8441-ACC6-FA26B71AA5F6}" srcOrd="1" destOrd="0" presId="urn:microsoft.com/office/officeart/2005/8/layout/vList2"/>
    <dgm:cxn modelId="{66C02445-4AD7-FC4B-A7AD-8255707E6AB8}" type="presParOf" srcId="{F69F874B-A9BE-E84B-83AB-66523A7C963E}" destId="{0402D58A-4C9B-0949-98ED-4ACC8EE5FDA0}" srcOrd="2" destOrd="0" presId="urn:microsoft.com/office/officeart/2005/8/layout/vList2"/>
    <dgm:cxn modelId="{1DB8B6A5-3DCA-9546-B7A3-111472E8E86F}" type="presParOf" srcId="{F69F874B-A9BE-E84B-83AB-66523A7C963E}" destId="{11ACD2A6-83A8-834F-9A2D-12D51C62DAA5}" srcOrd="3" destOrd="0" presId="urn:microsoft.com/office/officeart/2005/8/layout/vList2"/>
    <dgm:cxn modelId="{1267FB43-D0F6-AB46-AE00-63053214E1D2}" type="presParOf" srcId="{F69F874B-A9BE-E84B-83AB-66523A7C963E}" destId="{657E00D2-BE0B-4C43-B3FA-F82F03C95BE2}" srcOrd="4" destOrd="0" presId="urn:microsoft.com/office/officeart/2005/8/layout/vList2"/>
    <dgm:cxn modelId="{C6897A1E-0511-8449-8F9A-20B74F0E3DDF}" type="presParOf" srcId="{F69F874B-A9BE-E84B-83AB-66523A7C963E}" destId="{05B770B4-E02E-3A4A-AEA3-A8002FF73A1A}" srcOrd="5" destOrd="0" presId="urn:microsoft.com/office/officeart/2005/8/layout/vList2"/>
    <dgm:cxn modelId="{288FFFED-ECC2-1949-A8C6-1057937C28A4}" type="presParOf" srcId="{F69F874B-A9BE-E84B-83AB-66523A7C963E}" destId="{03C6111C-1F7C-AE44-999A-FE84FBBE2AC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D42A39-0FD6-4665-BD1C-F3196F0E85B4}"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A6F58593-9F9E-49BE-9506-2DFCEC808FE9}">
      <dgm:prSet/>
      <dgm:spPr/>
      <dgm:t>
        <a:bodyPr/>
        <a:lstStyle/>
        <a:p>
          <a:r>
            <a:rPr lang="en-US"/>
            <a:t>The partition of Africa created 15 landlocked countries.</a:t>
          </a:r>
        </a:p>
      </dgm:t>
    </dgm:pt>
    <dgm:pt modelId="{155B522E-9F09-4FB8-970C-19E0552BB194}" type="parTrans" cxnId="{E4D9998C-0141-46F9-9258-F7244445677F}">
      <dgm:prSet/>
      <dgm:spPr/>
      <dgm:t>
        <a:bodyPr/>
        <a:lstStyle/>
        <a:p>
          <a:endParaRPr lang="en-US"/>
        </a:p>
      </dgm:t>
    </dgm:pt>
    <dgm:pt modelId="{0722564F-04C3-4468-9241-5E9EF5077630}" type="sibTrans" cxnId="{E4D9998C-0141-46F9-9258-F7244445677F}">
      <dgm:prSet/>
      <dgm:spPr/>
      <dgm:t>
        <a:bodyPr/>
        <a:lstStyle/>
        <a:p>
          <a:endParaRPr lang="en-US"/>
        </a:p>
      </dgm:t>
    </dgm:pt>
    <dgm:pt modelId="{CBECF7B0-9FB2-4013-A326-78C06A73E31A}">
      <dgm:prSet/>
      <dgm:spPr/>
      <dgm:t>
        <a:bodyPr/>
        <a:lstStyle/>
        <a:p>
          <a:r>
            <a:rPr lang="en-US"/>
            <a:t>Because so many countries do not have port facilities, goods have to be transported long distances over thousands of miles of bad roads.</a:t>
          </a:r>
        </a:p>
      </dgm:t>
    </dgm:pt>
    <dgm:pt modelId="{9E399FA3-48F6-4429-A015-2AEF1AAA81F9}" type="parTrans" cxnId="{14799E84-482B-40B8-BB33-47B9DCEEA53E}">
      <dgm:prSet/>
      <dgm:spPr/>
      <dgm:t>
        <a:bodyPr/>
        <a:lstStyle/>
        <a:p>
          <a:endParaRPr lang="en-US"/>
        </a:p>
      </dgm:t>
    </dgm:pt>
    <dgm:pt modelId="{CF427D19-F42A-42E9-820A-ACDD50719FE1}" type="sibTrans" cxnId="{14799E84-482B-40B8-BB33-47B9DCEEA53E}">
      <dgm:prSet/>
      <dgm:spPr/>
      <dgm:t>
        <a:bodyPr/>
        <a:lstStyle/>
        <a:p>
          <a:endParaRPr lang="en-US"/>
        </a:p>
      </dgm:t>
    </dgm:pt>
    <dgm:pt modelId="{C273A6DA-EFFD-47B9-90B3-1A0CBB0E0ED8}">
      <dgm:prSet/>
      <dgm:spPr/>
      <dgm:t>
        <a:bodyPr/>
        <a:lstStyle/>
        <a:p>
          <a:r>
            <a:rPr lang="en-US"/>
            <a:t>Truckers may be away from home for months. </a:t>
          </a:r>
        </a:p>
      </dgm:t>
    </dgm:pt>
    <dgm:pt modelId="{930609C1-95F2-4CDA-A7EA-62F16E06EFB1}" type="parTrans" cxnId="{52A137BB-9CA7-4ED4-990F-79A1047C821A}">
      <dgm:prSet/>
      <dgm:spPr/>
      <dgm:t>
        <a:bodyPr/>
        <a:lstStyle/>
        <a:p>
          <a:endParaRPr lang="en-US"/>
        </a:p>
      </dgm:t>
    </dgm:pt>
    <dgm:pt modelId="{F35A5CA7-D6C4-439D-98EB-5EACE3795DA7}" type="sibTrans" cxnId="{52A137BB-9CA7-4ED4-990F-79A1047C821A}">
      <dgm:prSet/>
      <dgm:spPr/>
      <dgm:t>
        <a:bodyPr/>
        <a:lstStyle/>
        <a:p>
          <a:endParaRPr lang="en-US"/>
        </a:p>
      </dgm:t>
    </dgm:pt>
    <dgm:pt modelId="{B9DC517D-8761-4318-BCC0-CDD3EE748223}">
      <dgm:prSet/>
      <dgm:spPr/>
      <dgm:t>
        <a:bodyPr/>
        <a:lstStyle/>
        <a:p>
          <a:r>
            <a:rPr lang="en-US"/>
            <a:t>They may frequent overnight truck stops with strip clubs, brothels, and adult book stores.</a:t>
          </a:r>
        </a:p>
      </dgm:t>
    </dgm:pt>
    <dgm:pt modelId="{EDD8B9B9-AE81-4B10-87E7-7AB8922E15BD}" type="parTrans" cxnId="{122B6BC9-0689-4836-BAE9-D41DF20C6BDC}">
      <dgm:prSet/>
      <dgm:spPr/>
      <dgm:t>
        <a:bodyPr/>
        <a:lstStyle/>
        <a:p>
          <a:endParaRPr lang="en-US"/>
        </a:p>
      </dgm:t>
    </dgm:pt>
    <dgm:pt modelId="{C27002FB-D916-43A9-9E4F-A59FB1E0BFEF}" type="sibTrans" cxnId="{122B6BC9-0689-4836-BAE9-D41DF20C6BDC}">
      <dgm:prSet/>
      <dgm:spPr/>
      <dgm:t>
        <a:bodyPr/>
        <a:lstStyle/>
        <a:p>
          <a:endParaRPr lang="en-US"/>
        </a:p>
      </dgm:t>
    </dgm:pt>
    <dgm:pt modelId="{EF8535DE-A9F6-DF45-AFB0-9E800AAC50AC}" type="pres">
      <dgm:prSet presAssocID="{E3D42A39-0FD6-4665-BD1C-F3196F0E85B4}" presName="vert0" presStyleCnt="0">
        <dgm:presLayoutVars>
          <dgm:dir/>
          <dgm:animOne val="branch"/>
          <dgm:animLvl val="lvl"/>
        </dgm:presLayoutVars>
      </dgm:prSet>
      <dgm:spPr/>
    </dgm:pt>
    <dgm:pt modelId="{8F71CCCC-7253-EC46-BF2D-238FAFD5C3E0}" type="pres">
      <dgm:prSet presAssocID="{A6F58593-9F9E-49BE-9506-2DFCEC808FE9}" presName="thickLine" presStyleLbl="alignNode1" presStyleIdx="0" presStyleCnt="4"/>
      <dgm:spPr/>
    </dgm:pt>
    <dgm:pt modelId="{3F318987-C4E3-994C-9534-5D1F33160D27}" type="pres">
      <dgm:prSet presAssocID="{A6F58593-9F9E-49BE-9506-2DFCEC808FE9}" presName="horz1" presStyleCnt="0"/>
      <dgm:spPr/>
    </dgm:pt>
    <dgm:pt modelId="{E3BD3FC1-DF3F-894D-9773-AC10E412977F}" type="pres">
      <dgm:prSet presAssocID="{A6F58593-9F9E-49BE-9506-2DFCEC808FE9}" presName="tx1" presStyleLbl="revTx" presStyleIdx="0" presStyleCnt="4"/>
      <dgm:spPr/>
    </dgm:pt>
    <dgm:pt modelId="{15E3AFEC-B1E9-7E47-9423-C308C183A88F}" type="pres">
      <dgm:prSet presAssocID="{A6F58593-9F9E-49BE-9506-2DFCEC808FE9}" presName="vert1" presStyleCnt="0"/>
      <dgm:spPr/>
    </dgm:pt>
    <dgm:pt modelId="{5B5B1513-8C61-BC42-AB5B-0C53D036E0C0}" type="pres">
      <dgm:prSet presAssocID="{CBECF7B0-9FB2-4013-A326-78C06A73E31A}" presName="thickLine" presStyleLbl="alignNode1" presStyleIdx="1" presStyleCnt="4"/>
      <dgm:spPr/>
    </dgm:pt>
    <dgm:pt modelId="{94552283-4753-4245-8AB4-756F74B0E1B1}" type="pres">
      <dgm:prSet presAssocID="{CBECF7B0-9FB2-4013-A326-78C06A73E31A}" presName="horz1" presStyleCnt="0"/>
      <dgm:spPr/>
    </dgm:pt>
    <dgm:pt modelId="{350BF367-4112-9449-90D1-1A925C22B557}" type="pres">
      <dgm:prSet presAssocID="{CBECF7B0-9FB2-4013-A326-78C06A73E31A}" presName="tx1" presStyleLbl="revTx" presStyleIdx="1" presStyleCnt="4"/>
      <dgm:spPr/>
    </dgm:pt>
    <dgm:pt modelId="{654EAAAE-953E-AB4C-A981-947D5B57029D}" type="pres">
      <dgm:prSet presAssocID="{CBECF7B0-9FB2-4013-A326-78C06A73E31A}" presName="vert1" presStyleCnt="0"/>
      <dgm:spPr/>
    </dgm:pt>
    <dgm:pt modelId="{FC6448D7-C727-B740-A430-994A14D779D3}" type="pres">
      <dgm:prSet presAssocID="{C273A6DA-EFFD-47B9-90B3-1A0CBB0E0ED8}" presName="thickLine" presStyleLbl="alignNode1" presStyleIdx="2" presStyleCnt="4"/>
      <dgm:spPr/>
    </dgm:pt>
    <dgm:pt modelId="{6443A684-24C2-8745-88B2-979ED05F0566}" type="pres">
      <dgm:prSet presAssocID="{C273A6DA-EFFD-47B9-90B3-1A0CBB0E0ED8}" presName="horz1" presStyleCnt="0"/>
      <dgm:spPr/>
    </dgm:pt>
    <dgm:pt modelId="{843FA1ED-E931-8A47-BFF3-5CCDECF4FEFF}" type="pres">
      <dgm:prSet presAssocID="{C273A6DA-EFFD-47B9-90B3-1A0CBB0E0ED8}" presName="tx1" presStyleLbl="revTx" presStyleIdx="2" presStyleCnt="4"/>
      <dgm:spPr/>
    </dgm:pt>
    <dgm:pt modelId="{1A4A0126-AFA9-0A40-A49E-480023C78AF3}" type="pres">
      <dgm:prSet presAssocID="{C273A6DA-EFFD-47B9-90B3-1A0CBB0E0ED8}" presName="vert1" presStyleCnt="0"/>
      <dgm:spPr/>
    </dgm:pt>
    <dgm:pt modelId="{4874FBAF-0BB7-8A45-ACE5-2F77E01E1B4B}" type="pres">
      <dgm:prSet presAssocID="{B9DC517D-8761-4318-BCC0-CDD3EE748223}" presName="thickLine" presStyleLbl="alignNode1" presStyleIdx="3" presStyleCnt="4"/>
      <dgm:spPr/>
    </dgm:pt>
    <dgm:pt modelId="{1946E855-B89E-2344-9922-20720D0E2670}" type="pres">
      <dgm:prSet presAssocID="{B9DC517D-8761-4318-BCC0-CDD3EE748223}" presName="horz1" presStyleCnt="0"/>
      <dgm:spPr/>
    </dgm:pt>
    <dgm:pt modelId="{779CCB7A-B186-DA4F-AE22-40FE4696C302}" type="pres">
      <dgm:prSet presAssocID="{B9DC517D-8761-4318-BCC0-CDD3EE748223}" presName="tx1" presStyleLbl="revTx" presStyleIdx="3" presStyleCnt="4"/>
      <dgm:spPr/>
    </dgm:pt>
    <dgm:pt modelId="{8BFE88ED-BD6F-CD40-8833-0A8D04FAD93B}" type="pres">
      <dgm:prSet presAssocID="{B9DC517D-8761-4318-BCC0-CDD3EE748223}" presName="vert1" presStyleCnt="0"/>
      <dgm:spPr/>
    </dgm:pt>
  </dgm:ptLst>
  <dgm:cxnLst>
    <dgm:cxn modelId="{DD69432F-3549-3348-B894-7ECB6644DD39}" type="presOf" srcId="{B9DC517D-8761-4318-BCC0-CDD3EE748223}" destId="{779CCB7A-B186-DA4F-AE22-40FE4696C302}" srcOrd="0" destOrd="0" presId="urn:microsoft.com/office/officeart/2008/layout/LinedList"/>
    <dgm:cxn modelId="{F1C9C750-9ED9-1743-957A-BC0803739FD4}" type="presOf" srcId="{E3D42A39-0FD6-4665-BD1C-F3196F0E85B4}" destId="{EF8535DE-A9F6-DF45-AFB0-9E800AAC50AC}" srcOrd="0" destOrd="0" presId="urn:microsoft.com/office/officeart/2008/layout/LinedList"/>
    <dgm:cxn modelId="{4D7DC56C-A81F-294E-8B2C-807EE889E9A9}" type="presOf" srcId="{A6F58593-9F9E-49BE-9506-2DFCEC808FE9}" destId="{E3BD3FC1-DF3F-894D-9773-AC10E412977F}" srcOrd="0" destOrd="0" presId="urn:microsoft.com/office/officeart/2008/layout/LinedList"/>
    <dgm:cxn modelId="{14799E84-482B-40B8-BB33-47B9DCEEA53E}" srcId="{E3D42A39-0FD6-4665-BD1C-F3196F0E85B4}" destId="{CBECF7B0-9FB2-4013-A326-78C06A73E31A}" srcOrd="1" destOrd="0" parTransId="{9E399FA3-48F6-4429-A015-2AEF1AAA81F9}" sibTransId="{CF427D19-F42A-42E9-820A-ACDD50719FE1}"/>
    <dgm:cxn modelId="{E4D9998C-0141-46F9-9258-F7244445677F}" srcId="{E3D42A39-0FD6-4665-BD1C-F3196F0E85B4}" destId="{A6F58593-9F9E-49BE-9506-2DFCEC808FE9}" srcOrd="0" destOrd="0" parTransId="{155B522E-9F09-4FB8-970C-19E0552BB194}" sibTransId="{0722564F-04C3-4468-9241-5E9EF5077630}"/>
    <dgm:cxn modelId="{F397CE9A-F361-A54E-8014-FCDE6D3F7445}" type="presOf" srcId="{CBECF7B0-9FB2-4013-A326-78C06A73E31A}" destId="{350BF367-4112-9449-90D1-1A925C22B557}" srcOrd="0" destOrd="0" presId="urn:microsoft.com/office/officeart/2008/layout/LinedList"/>
    <dgm:cxn modelId="{52A137BB-9CA7-4ED4-990F-79A1047C821A}" srcId="{E3D42A39-0FD6-4665-BD1C-F3196F0E85B4}" destId="{C273A6DA-EFFD-47B9-90B3-1A0CBB0E0ED8}" srcOrd="2" destOrd="0" parTransId="{930609C1-95F2-4CDA-A7EA-62F16E06EFB1}" sibTransId="{F35A5CA7-D6C4-439D-98EB-5EACE3795DA7}"/>
    <dgm:cxn modelId="{122B6BC9-0689-4836-BAE9-D41DF20C6BDC}" srcId="{E3D42A39-0FD6-4665-BD1C-F3196F0E85B4}" destId="{B9DC517D-8761-4318-BCC0-CDD3EE748223}" srcOrd="3" destOrd="0" parTransId="{EDD8B9B9-AE81-4B10-87E7-7AB8922E15BD}" sibTransId="{C27002FB-D916-43A9-9E4F-A59FB1E0BFEF}"/>
    <dgm:cxn modelId="{1FB8BDCC-9631-5C4C-A4A9-028BAA8CA88D}" type="presOf" srcId="{C273A6DA-EFFD-47B9-90B3-1A0CBB0E0ED8}" destId="{843FA1ED-E931-8A47-BFF3-5CCDECF4FEFF}" srcOrd="0" destOrd="0" presId="urn:microsoft.com/office/officeart/2008/layout/LinedList"/>
    <dgm:cxn modelId="{BD8913DB-620F-054F-85A9-E15EC8CED59C}" type="presParOf" srcId="{EF8535DE-A9F6-DF45-AFB0-9E800AAC50AC}" destId="{8F71CCCC-7253-EC46-BF2D-238FAFD5C3E0}" srcOrd="0" destOrd="0" presId="urn:microsoft.com/office/officeart/2008/layout/LinedList"/>
    <dgm:cxn modelId="{C86178D7-2EE9-6D4F-B651-7C0AEEAED5D5}" type="presParOf" srcId="{EF8535DE-A9F6-DF45-AFB0-9E800AAC50AC}" destId="{3F318987-C4E3-994C-9534-5D1F33160D27}" srcOrd="1" destOrd="0" presId="urn:microsoft.com/office/officeart/2008/layout/LinedList"/>
    <dgm:cxn modelId="{82279279-BD5A-6F45-9F48-02575DAC9321}" type="presParOf" srcId="{3F318987-C4E3-994C-9534-5D1F33160D27}" destId="{E3BD3FC1-DF3F-894D-9773-AC10E412977F}" srcOrd="0" destOrd="0" presId="urn:microsoft.com/office/officeart/2008/layout/LinedList"/>
    <dgm:cxn modelId="{D8124D1A-4A07-9142-B1E7-6C68FB4FA48F}" type="presParOf" srcId="{3F318987-C4E3-994C-9534-5D1F33160D27}" destId="{15E3AFEC-B1E9-7E47-9423-C308C183A88F}" srcOrd="1" destOrd="0" presId="urn:microsoft.com/office/officeart/2008/layout/LinedList"/>
    <dgm:cxn modelId="{B44A3B15-D840-B948-BDDF-1BD913A35E4F}" type="presParOf" srcId="{EF8535DE-A9F6-DF45-AFB0-9E800AAC50AC}" destId="{5B5B1513-8C61-BC42-AB5B-0C53D036E0C0}" srcOrd="2" destOrd="0" presId="urn:microsoft.com/office/officeart/2008/layout/LinedList"/>
    <dgm:cxn modelId="{8E2DD1A4-98F9-BA41-BE52-ADFDB4C43ADD}" type="presParOf" srcId="{EF8535DE-A9F6-DF45-AFB0-9E800AAC50AC}" destId="{94552283-4753-4245-8AB4-756F74B0E1B1}" srcOrd="3" destOrd="0" presId="urn:microsoft.com/office/officeart/2008/layout/LinedList"/>
    <dgm:cxn modelId="{FF8D6758-2FD0-D04B-A24E-B364849B32E0}" type="presParOf" srcId="{94552283-4753-4245-8AB4-756F74B0E1B1}" destId="{350BF367-4112-9449-90D1-1A925C22B557}" srcOrd="0" destOrd="0" presId="urn:microsoft.com/office/officeart/2008/layout/LinedList"/>
    <dgm:cxn modelId="{3C44515F-3B42-4144-A718-7E4D350E6EAA}" type="presParOf" srcId="{94552283-4753-4245-8AB4-756F74B0E1B1}" destId="{654EAAAE-953E-AB4C-A981-947D5B57029D}" srcOrd="1" destOrd="0" presId="urn:microsoft.com/office/officeart/2008/layout/LinedList"/>
    <dgm:cxn modelId="{8E85FF68-0327-C24C-BB3C-FBA95AF41CB3}" type="presParOf" srcId="{EF8535DE-A9F6-DF45-AFB0-9E800AAC50AC}" destId="{FC6448D7-C727-B740-A430-994A14D779D3}" srcOrd="4" destOrd="0" presId="urn:microsoft.com/office/officeart/2008/layout/LinedList"/>
    <dgm:cxn modelId="{C39FA2D7-5A85-A34A-A1AB-210C1D8CD18E}" type="presParOf" srcId="{EF8535DE-A9F6-DF45-AFB0-9E800AAC50AC}" destId="{6443A684-24C2-8745-88B2-979ED05F0566}" srcOrd="5" destOrd="0" presId="urn:microsoft.com/office/officeart/2008/layout/LinedList"/>
    <dgm:cxn modelId="{D15957C5-FAEC-0845-8C78-0136364BC4F3}" type="presParOf" srcId="{6443A684-24C2-8745-88B2-979ED05F0566}" destId="{843FA1ED-E931-8A47-BFF3-5CCDECF4FEFF}" srcOrd="0" destOrd="0" presId="urn:microsoft.com/office/officeart/2008/layout/LinedList"/>
    <dgm:cxn modelId="{8F737CD3-64D7-344A-8B83-DB69D1586FAA}" type="presParOf" srcId="{6443A684-24C2-8745-88B2-979ED05F0566}" destId="{1A4A0126-AFA9-0A40-A49E-480023C78AF3}" srcOrd="1" destOrd="0" presId="urn:microsoft.com/office/officeart/2008/layout/LinedList"/>
    <dgm:cxn modelId="{3CEA983D-2989-D845-80E4-F499FF2C8EC0}" type="presParOf" srcId="{EF8535DE-A9F6-DF45-AFB0-9E800AAC50AC}" destId="{4874FBAF-0BB7-8A45-ACE5-2F77E01E1B4B}" srcOrd="6" destOrd="0" presId="urn:microsoft.com/office/officeart/2008/layout/LinedList"/>
    <dgm:cxn modelId="{E099BA36-DCEA-6147-A795-C7F8A0778A56}" type="presParOf" srcId="{EF8535DE-A9F6-DF45-AFB0-9E800AAC50AC}" destId="{1946E855-B89E-2344-9922-20720D0E2670}" srcOrd="7" destOrd="0" presId="urn:microsoft.com/office/officeart/2008/layout/LinedList"/>
    <dgm:cxn modelId="{BF214D58-186C-4A4C-A64D-275A164272A2}" type="presParOf" srcId="{1946E855-B89E-2344-9922-20720D0E2670}" destId="{779CCB7A-B186-DA4F-AE22-40FE4696C302}" srcOrd="0" destOrd="0" presId="urn:microsoft.com/office/officeart/2008/layout/LinedList"/>
    <dgm:cxn modelId="{2F99DED5-0A46-3642-86A8-438A6730DED7}" type="presParOf" srcId="{1946E855-B89E-2344-9922-20720D0E2670}" destId="{8BFE88ED-BD6F-CD40-8833-0A8D04FAD93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C4D1DB1-EA92-4FEC-BF68-4E5A2B6AFA3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B817532-B239-40F8-9B29-F5DD89D43EF9}">
      <dgm:prSet/>
      <dgm:spPr>
        <a:solidFill>
          <a:schemeClr val="tx1">
            <a:lumMod val="65000"/>
            <a:lumOff val="35000"/>
          </a:schemeClr>
        </a:solidFill>
      </dgm:spPr>
      <dgm:t>
        <a:bodyPr/>
        <a:lstStyle/>
        <a:p>
          <a:r>
            <a:rPr lang="en-US" dirty="0"/>
            <a:t>Gogo is a Zulu word for grandmother.</a:t>
          </a:r>
        </a:p>
      </dgm:t>
    </dgm:pt>
    <dgm:pt modelId="{9471C529-8433-4852-85FD-CAD2419A4E16}" type="parTrans" cxnId="{F06E860A-7C03-4420-BEC5-F44054EF0FE7}">
      <dgm:prSet/>
      <dgm:spPr/>
      <dgm:t>
        <a:bodyPr/>
        <a:lstStyle/>
        <a:p>
          <a:endParaRPr lang="en-US"/>
        </a:p>
      </dgm:t>
    </dgm:pt>
    <dgm:pt modelId="{E9724DC5-6786-499F-94EE-D2747F4D94CD}" type="sibTrans" cxnId="{F06E860A-7C03-4420-BEC5-F44054EF0FE7}">
      <dgm:prSet/>
      <dgm:spPr/>
      <dgm:t>
        <a:bodyPr/>
        <a:lstStyle/>
        <a:p>
          <a:endParaRPr lang="en-US"/>
        </a:p>
      </dgm:t>
    </dgm:pt>
    <dgm:pt modelId="{14BA8883-E965-419A-B1E6-0B2AC5ACCC30}">
      <dgm:prSet/>
      <dgm:spPr>
        <a:solidFill>
          <a:schemeClr val="tx1">
            <a:lumMod val="65000"/>
            <a:lumOff val="35000"/>
          </a:schemeClr>
        </a:solidFill>
      </dgm:spPr>
      <dgm:t>
        <a:bodyPr/>
        <a:lstStyle/>
        <a:p>
          <a:r>
            <a:rPr lang="en-US" dirty="0"/>
            <a:t>We write it Gogo or </a:t>
          </a:r>
          <a:r>
            <a:rPr lang="en-US" dirty="0" err="1"/>
            <a:t>gogo</a:t>
          </a:r>
          <a:r>
            <a:rPr lang="en-US" dirty="0"/>
            <a:t>.</a:t>
          </a:r>
        </a:p>
      </dgm:t>
    </dgm:pt>
    <dgm:pt modelId="{840FDAAD-828D-4D4E-8228-E00ACAFC6DD1}" type="parTrans" cxnId="{4D6D82BC-77AB-4246-9E7E-78AF6E0A611C}">
      <dgm:prSet/>
      <dgm:spPr/>
      <dgm:t>
        <a:bodyPr/>
        <a:lstStyle/>
        <a:p>
          <a:endParaRPr lang="en-US"/>
        </a:p>
      </dgm:t>
    </dgm:pt>
    <dgm:pt modelId="{15707BD9-725A-4441-9A61-15CAEF9460EA}" type="sibTrans" cxnId="{4D6D82BC-77AB-4246-9E7E-78AF6E0A611C}">
      <dgm:prSet/>
      <dgm:spPr/>
      <dgm:t>
        <a:bodyPr/>
        <a:lstStyle/>
        <a:p>
          <a:endParaRPr lang="en-US"/>
        </a:p>
      </dgm:t>
    </dgm:pt>
    <dgm:pt modelId="{62F872E5-3B54-4522-B5F5-C59D27F4AE17}">
      <dgm:prSet/>
      <dgm:spPr>
        <a:solidFill>
          <a:schemeClr val="tx1">
            <a:lumMod val="65000"/>
            <a:lumOff val="35000"/>
          </a:schemeClr>
        </a:solidFill>
      </dgm:spPr>
      <dgm:t>
        <a:bodyPr/>
        <a:lstStyle/>
        <a:p>
          <a:r>
            <a:rPr lang="en-US" dirty="0"/>
            <a:t>We are not </a:t>
          </a:r>
        </a:p>
        <a:p>
          <a:r>
            <a:rPr lang="en-US" dirty="0"/>
            <a:t>Go-</a:t>
          </a:r>
          <a:r>
            <a:rPr lang="en-US" dirty="0" err="1"/>
            <a:t>Gos</a:t>
          </a:r>
          <a:r>
            <a:rPr lang="en-US" dirty="0"/>
            <a:t>.</a:t>
          </a:r>
        </a:p>
      </dgm:t>
    </dgm:pt>
    <dgm:pt modelId="{34F4513A-F740-4B91-934E-66FE420AB758}" type="parTrans" cxnId="{755AAB5A-771C-40B9-8D6F-3D6DA2F7F811}">
      <dgm:prSet/>
      <dgm:spPr/>
      <dgm:t>
        <a:bodyPr/>
        <a:lstStyle/>
        <a:p>
          <a:endParaRPr lang="en-US"/>
        </a:p>
      </dgm:t>
    </dgm:pt>
    <dgm:pt modelId="{A8180BDF-8EA5-45C5-ADE8-61CA962995F9}" type="sibTrans" cxnId="{755AAB5A-771C-40B9-8D6F-3D6DA2F7F811}">
      <dgm:prSet/>
      <dgm:spPr/>
      <dgm:t>
        <a:bodyPr/>
        <a:lstStyle/>
        <a:p>
          <a:endParaRPr lang="en-US"/>
        </a:p>
      </dgm:t>
    </dgm:pt>
    <dgm:pt modelId="{8197CB1C-52FA-4078-8411-2DA5AADDBE82}">
      <dgm:prSet/>
      <dgm:spPr>
        <a:solidFill>
          <a:schemeClr val="tx1">
            <a:lumMod val="65000"/>
            <a:lumOff val="35000"/>
          </a:schemeClr>
        </a:solidFill>
      </dgm:spPr>
      <dgm:t>
        <a:bodyPr/>
        <a:lstStyle/>
        <a:p>
          <a:r>
            <a:rPr lang="en-US" dirty="0"/>
            <a:t>We are not “</a:t>
          </a:r>
          <a:r>
            <a:rPr lang="en-US" dirty="0" err="1"/>
            <a:t>gogo</a:t>
          </a:r>
          <a:r>
            <a:rPr lang="en-US" dirty="0"/>
            <a:t> grannies” or “grannies-a-Go-Go.”</a:t>
          </a:r>
        </a:p>
      </dgm:t>
    </dgm:pt>
    <dgm:pt modelId="{046FFD9D-269C-4662-A5A8-18A1569C12F3}" type="parTrans" cxnId="{428347F8-A17A-446F-A8D1-0CB3AB7A6DB7}">
      <dgm:prSet/>
      <dgm:spPr/>
      <dgm:t>
        <a:bodyPr/>
        <a:lstStyle/>
        <a:p>
          <a:endParaRPr lang="en-US"/>
        </a:p>
      </dgm:t>
    </dgm:pt>
    <dgm:pt modelId="{E2EDA12B-78C5-4836-A4D8-CC4A4B872A9F}" type="sibTrans" cxnId="{428347F8-A17A-446F-A8D1-0CB3AB7A6DB7}">
      <dgm:prSet/>
      <dgm:spPr/>
      <dgm:t>
        <a:bodyPr/>
        <a:lstStyle/>
        <a:p>
          <a:endParaRPr lang="en-US"/>
        </a:p>
      </dgm:t>
    </dgm:pt>
    <dgm:pt modelId="{CB66A54D-C863-40A9-8B90-957184AE4709}">
      <dgm:prSet/>
      <dgm:spPr>
        <a:solidFill>
          <a:schemeClr val="tx1">
            <a:lumMod val="65000"/>
            <a:lumOff val="35000"/>
          </a:schemeClr>
        </a:solidFill>
      </dgm:spPr>
      <dgm:t>
        <a:bodyPr/>
        <a:lstStyle/>
        <a:p>
          <a:r>
            <a:rPr lang="en-US"/>
            <a:t>PLEASE.</a:t>
          </a:r>
        </a:p>
      </dgm:t>
    </dgm:pt>
    <dgm:pt modelId="{E61C3889-5FAA-42F8-9EA0-05F6A431DAF0}" type="parTrans" cxnId="{13E4F4F5-941F-4BC9-821B-9B4CE7130A7C}">
      <dgm:prSet/>
      <dgm:spPr/>
      <dgm:t>
        <a:bodyPr/>
        <a:lstStyle/>
        <a:p>
          <a:endParaRPr lang="en-US"/>
        </a:p>
      </dgm:t>
    </dgm:pt>
    <dgm:pt modelId="{2741D895-1EF8-4548-96E8-DB2D6FD14C23}" type="sibTrans" cxnId="{13E4F4F5-941F-4BC9-821B-9B4CE7130A7C}">
      <dgm:prSet/>
      <dgm:spPr/>
      <dgm:t>
        <a:bodyPr/>
        <a:lstStyle/>
        <a:p>
          <a:endParaRPr lang="en-US"/>
        </a:p>
      </dgm:t>
    </dgm:pt>
    <dgm:pt modelId="{A5800091-D4C4-2147-8C7A-126C00AC693F}" type="pres">
      <dgm:prSet presAssocID="{5C4D1DB1-EA92-4FEC-BF68-4E5A2B6AFA39}" presName="diagram" presStyleCnt="0">
        <dgm:presLayoutVars>
          <dgm:dir/>
          <dgm:resizeHandles val="exact"/>
        </dgm:presLayoutVars>
      </dgm:prSet>
      <dgm:spPr/>
    </dgm:pt>
    <dgm:pt modelId="{6396E6A7-6A25-8F4D-90D6-A6288EBA92B4}" type="pres">
      <dgm:prSet presAssocID="{CB817532-B239-40F8-9B29-F5DD89D43EF9}" presName="node" presStyleLbl="node1" presStyleIdx="0" presStyleCnt="5">
        <dgm:presLayoutVars>
          <dgm:bulletEnabled val="1"/>
        </dgm:presLayoutVars>
      </dgm:prSet>
      <dgm:spPr/>
    </dgm:pt>
    <dgm:pt modelId="{99CDB400-3168-3540-9D59-FFE1EE29C870}" type="pres">
      <dgm:prSet presAssocID="{E9724DC5-6786-499F-94EE-D2747F4D94CD}" presName="sibTrans" presStyleCnt="0"/>
      <dgm:spPr/>
    </dgm:pt>
    <dgm:pt modelId="{E011CF02-5167-5F4D-A036-A98CB0398135}" type="pres">
      <dgm:prSet presAssocID="{14BA8883-E965-419A-B1E6-0B2AC5ACCC30}" presName="node" presStyleLbl="node1" presStyleIdx="1" presStyleCnt="5">
        <dgm:presLayoutVars>
          <dgm:bulletEnabled val="1"/>
        </dgm:presLayoutVars>
      </dgm:prSet>
      <dgm:spPr/>
    </dgm:pt>
    <dgm:pt modelId="{904F524C-7F68-3C46-A363-21B42730F792}" type="pres">
      <dgm:prSet presAssocID="{15707BD9-725A-4441-9A61-15CAEF9460EA}" presName="sibTrans" presStyleCnt="0"/>
      <dgm:spPr/>
    </dgm:pt>
    <dgm:pt modelId="{8FB97B20-5329-124A-9875-9D41282A4378}" type="pres">
      <dgm:prSet presAssocID="{62F872E5-3B54-4522-B5F5-C59D27F4AE17}" presName="node" presStyleLbl="node1" presStyleIdx="2" presStyleCnt="5">
        <dgm:presLayoutVars>
          <dgm:bulletEnabled val="1"/>
        </dgm:presLayoutVars>
      </dgm:prSet>
      <dgm:spPr/>
    </dgm:pt>
    <dgm:pt modelId="{C4AFAAAB-56BA-AC48-94B2-BBFD8C30EE9F}" type="pres">
      <dgm:prSet presAssocID="{A8180BDF-8EA5-45C5-ADE8-61CA962995F9}" presName="sibTrans" presStyleCnt="0"/>
      <dgm:spPr/>
    </dgm:pt>
    <dgm:pt modelId="{A1C74A73-E9F0-3245-8650-F2D5EB854D87}" type="pres">
      <dgm:prSet presAssocID="{8197CB1C-52FA-4078-8411-2DA5AADDBE82}" presName="node" presStyleLbl="node1" presStyleIdx="3" presStyleCnt="5">
        <dgm:presLayoutVars>
          <dgm:bulletEnabled val="1"/>
        </dgm:presLayoutVars>
      </dgm:prSet>
      <dgm:spPr/>
    </dgm:pt>
    <dgm:pt modelId="{CE46147A-8FE4-314B-834E-5DA87A3FA942}" type="pres">
      <dgm:prSet presAssocID="{E2EDA12B-78C5-4836-A4D8-CC4A4B872A9F}" presName="sibTrans" presStyleCnt="0"/>
      <dgm:spPr/>
    </dgm:pt>
    <dgm:pt modelId="{1F85A784-D69A-4543-91EF-9FDE361B2557}" type="pres">
      <dgm:prSet presAssocID="{CB66A54D-C863-40A9-8B90-957184AE4709}" presName="node" presStyleLbl="node1" presStyleIdx="4" presStyleCnt="5">
        <dgm:presLayoutVars>
          <dgm:bulletEnabled val="1"/>
        </dgm:presLayoutVars>
      </dgm:prSet>
      <dgm:spPr/>
    </dgm:pt>
  </dgm:ptLst>
  <dgm:cxnLst>
    <dgm:cxn modelId="{F717B307-2782-C840-87AF-619D38F54B1D}" type="presOf" srcId="{8197CB1C-52FA-4078-8411-2DA5AADDBE82}" destId="{A1C74A73-E9F0-3245-8650-F2D5EB854D87}" srcOrd="0" destOrd="0" presId="urn:microsoft.com/office/officeart/2005/8/layout/default"/>
    <dgm:cxn modelId="{F06E860A-7C03-4420-BEC5-F44054EF0FE7}" srcId="{5C4D1DB1-EA92-4FEC-BF68-4E5A2B6AFA39}" destId="{CB817532-B239-40F8-9B29-F5DD89D43EF9}" srcOrd="0" destOrd="0" parTransId="{9471C529-8433-4852-85FD-CAD2419A4E16}" sibTransId="{E9724DC5-6786-499F-94EE-D2747F4D94CD}"/>
    <dgm:cxn modelId="{755AAB5A-771C-40B9-8D6F-3D6DA2F7F811}" srcId="{5C4D1DB1-EA92-4FEC-BF68-4E5A2B6AFA39}" destId="{62F872E5-3B54-4522-B5F5-C59D27F4AE17}" srcOrd="2" destOrd="0" parTransId="{34F4513A-F740-4B91-934E-66FE420AB758}" sibTransId="{A8180BDF-8EA5-45C5-ADE8-61CA962995F9}"/>
    <dgm:cxn modelId="{886D2D87-A6FF-2E49-B1B6-9054355653D8}" type="presOf" srcId="{CB817532-B239-40F8-9B29-F5DD89D43EF9}" destId="{6396E6A7-6A25-8F4D-90D6-A6288EBA92B4}" srcOrd="0" destOrd="0" presId="urn:microsoft.com/office/officeart/2005/8/layout/default"/>
    <dgm:cxn modelId="{FD5ECDA7-338B-F646-A545-AA67C2F3E4CC}" type="presOf" srcId="{14BA8883-E965-419A-B1E6-0B2AC5ACCC30}" destId="{E011CF02-5167-5F4D-A036-A98CB0398135}" srcOrd="0" destOrd="0" presId="urn:microsoft.com/office/officeart/2005/8/layout/default"/>
    <dgm:cxn modelId="{4D6D82BC-77AB-4246-9E7E-78AF6E0A611C}" srcId="{5C4D1DB1-EA92-4FEC-BF68-4E5A2B6AFA39}" destId="{14BA8883-E965-419A-B1E6-0B2AC5ACCC30}" srcOrd="1" destOrd="0" parTransId="{840FDAAD-828D-4D4E-8228-E00ACAFC6DD1}" sibTransId="{15707BD9-725A-4441-9A61-15CAEF9460EA}"/>
    <dgm:cxn modelId="{090BA2C9-984F-CC44-86E3-A62E049F578A}" type="presOf" srcId="{5C4D1DB1-EA92-4FEC-BF68-4E5A2B6AFA39}" destId="{A5800091-D4C4-2147-8C7A-126C00AC693F}" srcOrd="0" destOrd="0" presId="urn:microsoft.com/office/officeart/2005/8/layout/default"/>
    <dgm:cxn modelId="{53AF0DE4-4532-5140-8A4D-1F28D7E5A8D4}" type="presOf" srcId="{62F872E5-3B54-4522-B5F5-C59D27F4AE17}" destId="{8FB97B20-5329-124A-9875-9D41282A4378}" srcOrd="0" destOrd="0" presId="urn:microsoft.com/office/officeart/2005/8/layout/default"/>
    <dgm:cxn modelId="{5DA6E1E6-C362-3E4E-9EA2-34DFA28BD8F2}" type="presOf" srcId="{CB66A54D-C863-40A9-8B90-957184AE4709}" destId="{1F85A784-D69A-4543-91EF-9FDE361B2557}" srcOrd="0" destOrd="0" presId="urn:microsoft.com/office/officeart/2005/8/layout/default"/>
    <dgm:cxn modelId="{13E4F4F5-941F-4BC9-821B-9B4CE7130A7C}" srcId="{5C4D1DB1-EA92-4FEC-BF68-4E5A2B6AFA39}" destId="{CB66A54D-C863-40A9-8B90-957184AE4709}" srcOrd="4" destOrd="0" parTransId="{E61C3889-5FAA-42F8-9EA0-05F6A431DAF0}" sibTransId="{2741D895-1EF8-4548-96E8-DB2D6FD14C23}"/>
    <dgm:cxn modelId="{428347F8-A17A-446F-A8D1-0CB3AB7A6DB7}" srcId="{5C4D1DB1-EA92-4FEC-BF68-4E5A2B6AFA39}" destId="{8197CB1C-52FA-4078-8411-2DA5AADDBE82}" srcOrd="3" destOrd="0" parTransId="{046FFD9D-269C-4662-A5A8-18A1569C12F3}" sibTransId="{E2EDA12B-78C5-4836-A4D8-CC4A4B872A9F}"/>
    <dgm:cxn modelId="{D54C180A-814D-3B4F-9511-66FF30838273}" type="presParOf" srcId="{A5800091-D4C4-2147-8C7A-126C00AC693F}" destId="{6396E6A7-6A25-8F4D-90D6-A6288EBA92B4}" srcOrd="0" destOrd="0" presId="urn:microsoft.com/office/officeart/2005/8/layout/default"/>
    <dgm:cxn modelId="{EF591495-B122-1249-911C-9FEF6CF96D5F}" type="presParOf" srcId="{A5800091-D4C4-2147-8C7A-126C00AC693F}" destId="{99CDB400-3168-3540-9D59-FFE1EE29C870}" srcOrd="1" destOrd="0" presId="urn:microsoft.com/office/officeart/2005/8/layout/default"/>
    <dgm:cxn modelId="{17241DD7-BDAC-114B-A25B-DE7815119BFA}" type="presParOf" srcId="{A5800091-D4C4-2147-8C7A-126C00AC693F}" destId="{E011CF02-5167-5F4D-A036-A98CB0398135}" srcOrd="2" destOrd="0" presId="urn:microsoft.com/office/officeart/2005/8/layout/default"/>
    <dgm:cxn modelId="{6931AAD2-2FC7-814C-817C-7751A528E0B2}" type="presParOf" srcId="{A5800091-D4C4-2147-8C7A-126C00AC693F}" destId="{904F524C-7F68-3C46-A363-21B42730F792}" srcOrd="3" destOrd="0" presId="urn:microsoft.com/office/officeart/2005/8/layout/default"/>
    <dgm:cxn modelId="{0F31432D-5FA5-964A-8FD7-A79DA31B665A}" type="presParOf" srcId="{A5800091-D4C4-2147-8C7A-126C00AC693F}" destId="{8FB97B20-5329-124A-9875-9D41282A4378}" srcOrd="4" destOrd="0" presId="urn:microsoft.com/office/officeart/2005/8/layout/default"/>
    <dgm:cxn modelId="{814E1B17-6E90-A24E-AEBC-011E1BE54CF0}" type="presParOf" srcId="{A5800091-D4C4-2147-8C7A-126C00AC693F}" destId="{C4AFAAAB-56BA-AC48-94B2-BBFD8C30EE9F}" srcOrd="5" destOrd="0" presId="urn:microsoft.com/office/officeart/2005/8/layout/default"/>
    <dgm:cxn modelId="{A11CA71B-F306-8741-B27B-9DE7853E653A}" type="presParOf" srcId="{A5800091-D4C4-2147-8C7A-126C00AC693F}" destId="{A1C74A73-E9F0-3245-8650-F2D5EB854D87}" srcOrd="6" destOrd="0" presId="urn:microsoft.com/office/officeart/2005/8/layout/default"/>
    <dgm:cxn modelId="{C8191F58-4BDC-7844-AD77-297FF9C8EA2E}" type="presParOf" srcId="{A5800091-D4C4-2147-8C7A-126C00AC693F}" destId="{CE46147A-8FE4-314B-834E-5DA87A3FA942}" srcOrd="7" destOrd="0" presId="urn:microsoft.com/office/officeart/2005/8/layout/default"/>
    <dgm:cxn modelId="{C1CF0048-F2B9-5E47-91AE-E301A718DFE1}" type="presParOf" srcId="{A5800091-D4C4-2147-8C7A-126C00AC693F}" destId="{1F85A784-D69A-4543-91EF-9FDE361B2557}"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F3DAA34-729D-4DE3-BB14-27FC34C35A3B}"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2D71E112-1E56-4625-9782-718F74528484}">
      <dgm:prSet/>
      <dgm:spPr/>
      <dgm:t>
        <a:bodyPr/>
        <a:lstStyle/>
        <a:p>
          <a:r>
            <a:rPr lang="en-US" dirty="0"/>
            <a:t>From July 2021 to June 2022, SLF raised $9.4 million</a:t>
          </a:r>
        </a:p>
      </dgm:t>
    </dgm:pt>
    <dgm:pt modelId="{E3D06531-9880-421A-B43D-9B968D870AC8}" type="parTrans" cxnId="{C881C844-8537-401B-AA89-888D51E60842}">
      <dgm:prSet/>
      <dgm:spPr/>
      <dgm:t>
        <a:bodyPr/>
        <a:lstStyle/>
        <a:p>
          <a:endParaRPr lang="en-US"/>
        </a:p>
      </dgm:t>
    </dgm:pt>
    <dgm:pt modelId="{55E2D3E5-EC67-40ED-95F5-0509D6C76CDE}" type="sibTrans" cxnId="{C881C844-8537-401B-AA89-888D51E60842}">
      <dgm:prSet/>
      <dgm:spPr/>
      <dgm:t>
        <a:bodyPr/>
        <a:lstStyle/>
        <a:p>
          <a:endParaRPr lang="en-US"/>
        </a:p>
      </dgm:t>
    </dgm:pt>
    <dgm:pt modelId="{63AC6D33-875B-4276-869F-B0AF9453CA64}">
      <dgm:prSet/>
      <dgm:spPr/>
      <dgm:t>
        <a:bodyPr/>
        <a:lstStyle/>
        <a:p>
          <a:r>
            <a:rPr lang="en-US"/>
            <a:t>In support of 122 community-led organizations</a:t>
          </a:r>
        </a:p>
      </dgm:t>
    </dgm:pt>
    <dgm:pt modelId="{9FA4DC3A-7332-4C6D-A136-222E39D98638}" type="parTrans" cxnId="{B98B0238-8D2C-46CC-A8B1-1831D13A8D58}">
      <dgm:prSet/>
      <dgm:spPr/>
      <dgm:t>
        <a:bodyPr/>
        <a:lstStyle/>
        <a:p>
          <a:endParaRPr lang="en-US"/>
        </a:p>
      </dgm:t>
    </dgm:pt>
    <dgm:pt modelId="{386152D5-FD02-4E9D-9C1C-4C2DAE232AB4}" type="sibTrans" cxnId="{B98B0238-8D2C-46CC-A8B1-1831D13A8D58}">
      <dgm:prSet/>
      <dgm:spPr/>
      <dgm:t>
        <a:bodyPr/>
        <a:lstStyle/>
        <a:p>
          <a:endParaRPr lang="en-US"/>
        </a:p>
      </dgm:t>
    </dgm:pt>
    <dgm:pt modelId="{D194C0C0-337A-4596-8D14-E193FF4BEAF0}">
      <dgm:prSet/>
      <dgm:spPr/>
      <dgm:t>
        <a:bodyPr/>
        <a:lstStyle/>
        <a:p>
          <a:r>
            <a:rPr lang="en-US"/>
            <a:t>Working in 15 countries</a:t>
          </a:r>
        </a:p>
      </dgm:t>
    </dgm:pt>
    <dgm:pt modelId="{B064571B-9FD7-46AB-8B5D-05C1BD3FF5BD}" type="parTrans" cxnId="{171C37FE-021D-4E0C-8E0B-D21A5315C0E1}">
      <dgm:prSet/>
      <dgm:spPr/>
      <dgm:t>
        <a:bodyPr/>
        <a:lstStyle/>
        <a:p>
          <a:endParaRPr lang="en-US"/>
        </a:p>
      </dgm:t>
    </dgm:pt>
    <dgm:pt modelId="{1F1E971F-D586-4823-AD14-5069B815742A}" type="sibTrans" cxnId="{171C37FE-021D-4E0C-8E0B-D21A5315C0E1}">
      <dgm:prSet/>
      <dgm:spPr/>
      <dgm:t>
        <a:bodyPr/>
        <a:lstStyle/>
        <a:p>
          <a:endParaRPr lang="en-US"/>
        </a:p>
      </dgm:t>
    </dgm:pt>
    <dgm:pt modelId="{051D674F-7607-430F-AAB2-9F3705417045}">
      <dgm:prSet/>
      <dgm:spPr/>
      <dgm:t>
        <a:bodyPr/>
        <a:lstStyle/>
        <a:p>
          <a:r>
            <a:rPr lang="en-US" dirty="0"/>
            <a:t>Bringing the total of funds raised in support of grassroots partners  since 2003 to $183 million</a:t>
          </a:r>
        </a:p>
      </dgm:t>
    </dgm:pt>
    <dgm:pt modelId="{1E129F50-C47D-499D-8F57-03ED8E6D3279}" type="parTrans" cxnId="{1482F0F7-CC4E-4D7E-81CD-78611DE87862}">
      <dgm:prSet/>
      <dgm:spPr/>
      <dgm:t>
        <a:bodyPr/>
        <a:lstStyle/>
        <a:p>
          <a:endParaRPr lang="en-US"/>
        </a:p>
      </dgm:t>
    </dgm:pt>
    <dgm:pt modelId="{E34989A1-B268-47EA-B1D1-D9F5BADC1523}" type="sibTrans" cxnId="{1482F0F7-CC4E-4D7E-81CD-78611DE87862}">
      <dgm:prSet/>
      <dgm:spPr/>
      <dgm:t>
        <a:bodyPr/>
        <a:lstStyle/>
        <a:p>
          <a:endParaRPr lang="en-US"/>
        </a:p>
      </dgm:t>
    </dgm:pt>
    <dgm:pt modelId="{C5E7D4DF-03EE-2345-9510-9AFD941FC041}" type="pres">
      <dgm:prSet presAssocID="{1F3DAA34-729D-4DE3-BB14-27FC34C35A3B}" presName="vert0" presStyleCnt="0">
        <dgm:presLayoutVars>
          <dgm:dir/>
          <dgm:animOne val="branch"/>
          <dgm:animLvl val="lvl"/>
        </dgm:presLayoutVars>
      </dgm:prSet>
      <dgm:spPr/>
    </dgm:pt>
    <dgm:pt modelId="{8BF160F3-A49A-D94F-AFE9-51FB53DD7758}" type="pres">
      <dgm:prSet presAssocID="{2D71E112-1E56-4625-9782-718F74528484}" presName="thickLine" presStyleLbl="alignNode1" presStyleIdx="0" presStyleCnt="4"/>
      <dgm:spPr/>
    </dgm:pt>
    <dgm:pt modelId="{6E86D97D-62BE-F14B-AF80-4D3868F49A11}" type="pres">
      <dgm:prSet presAssocID="{2D71E112-1E56-4625-9782-718F74528484}" presName="horz1" presStyleCnt="0"/>
      <dgm:spPr/>
    </dgm:pt>
    <dgm:pt modelId="{38EA1754-E7A8-B340-8F9E-3E54D5883609}" type="pres">
      <dgm:prSet presAssocID="{2D71E112-1E56-4625-9782-718F74528484}" presName="tx1" presStyleLbl="revTx" presStyleIdx="0" presStyleCnt="4"/>
      <dgm:spPr/>
    </dgm:pt>
    <dgm:pt modelId="{D90F0D84-78BA-8A4E-B1EB-E8DB8BBFB3EF}" type="pres">
      <dgm:prSet presAssocID="{2D71E112-1E56-4625-9782-718F74528484}" presName="vert1" presStyleCnt="0"/>
      <dgm:spPr/>
    </dgm:pt>
    <dgm:pt modelId="{938F711F-2048-B341-8666-3EFBFBBA1AEA}" type="pres">
      <dgm:prSet presAssocID="{63AC6D33-875B-4276-869F-B0AF9453CA64}" presName="thickLine" presStyleLbl="alignNode1" presStyleIdx="1" presStyleCnt="4"/>
      <dgm:spPr/>
    </dgm:pt>
    <dgm:pt modelId="{9F8B672D-FD92-E34F-A491-242BC5F93A70}" type="pres">
      <dgm:prSet presAssocID="{63AC6D33-875B-4276-869F-B0AF9453CA64}" presName="horz1" presStyleCnt="0"/>
      <dgm:spPr/>
    </dgm:pt>
    <dgm:pt modelId="{77B0A259-0C34-C544-8472-FFB168AF1D8E}" type="pres">
      <dgm:prSet presAssocID="{63AC6D33-875B-4276-869F-B0AF9453CA64}" presName="tx1" presStyleLbl="revTx" presStyleIdx="1" presStyleCnt="4"/>
      <dgm:spPr/>
    </dgm:pt>
    <dgm:pt modelId="{A1178AEA-ED6C-324E-B92A-69432A87066B}" type="pres">
      <dgm:prSet presAssocID="{63AC6D33-875B-4276-869F-B0AF9453CA64}" presName="vert1" presStyleCnt="0"/>
      <dgm:spPr/>
    </dgm:pt>
    <dgm:pt modelId="{2041048B-240D-6049-9935-BED1E082D9C9}" type="pres">
      <dgm:prSet presAssocID="{D194C0C0-337A-4596-8D14-E193FF4BEAF0}" presName="thickLine" presStyleLbl="alignNode1" presStyleIdx="2" presStyleCnt="4"/>
      <dgm:spPr/>
    </dgm:pt>
    <dgm:pt modelId="{DF4E7DBD-3B86-814A-A2AC-24DD14CF2EA7}" type="pres">
      <dgm:prSet presAssocID="{D194C0C0-337A-4596-8D14-E193FF4BEAF0}" presName="horz1" presStyleCnt="0"/>
      <dgm:spPr/>
    </dgm:pt>
    <dgm:pt modelId="{569C1308-00DA-D94C-80CE-F6886424E6C3}" type="pres">
      <dgm:prSet presAssocID="{D194C0C0-337A-4596-8D14-E193FF4BEAF0}" presName="tx1" presStyleLbl="revTx" presStyleIdx="2" presStyleCnt="4"/>
      <dgm:spPr/>
    </dgm:pt>
    <dgm:pt modelId="{281DFFB1-3F8E-3A42-AA2F-E3B50F481BA5}" type="pres">
      <dgm:prSet presAssocID="{D194C0C0-337A-4596-8D14-E193FF4BEAF0}" presName="vert1" presStyleCnt="0"/>
      <dgm:spPr/>
    </dgm:pt>
    <dgm:pt modelId="{3DACD281-CEE6-FD4C-8250-25A224BD279C}" type="pres">
      <dgm:prSet presAssocID="{051D674F-7607-430F-AAB2-9F3705417045}" presName="thickLine" presStyleLbl="alignNode1" presStyleIdx="3" presStyleCnt="4"/>
      <dgm:spPr/>
    </dgm:pt>
    <dgm:pt modelId="{27B5060D-A075-684B-9BA2-51882D58BE1A}" type="pres">
      <dgm:prSet presAssocID="{051D674F-7607-430F-AAB2-9F3705417045}" presName="horz1" presStyleCnt="0"/>
      <dgm:spPr/>
    </dgm:pt>
    <dgm:pt modelId="{7624419E-6C42-7E4B-98C7-27F900A1C9BB}" type="pres">
      <dgm:prSet presAssocID="{051D674F-7607-430F-AAB2-9F3705417045}" presName="tx1" presStyleLbl="revTx" presStyleIdx="3" presStyleCnt="4"/>
      <dgm:spPr/>
    </dgm:pt>
    <dgm:pt modelId="{F459F59C-B578-D44C-A409-8DAEE26950B5}" type="pres">
      <dgm:prSet presAssocID="{051D674F-7607-430F-AAB2-9F3705417045}" presName="vert1" presStyleCnt="0"/>
      <dgm:spPr/>
    </dgm:pt>
  </dgm:ptLst>
  <dgm:cxnLst>
    <dgm:cxn modelId="{B98B0238-8D2C-46CC-A8B1-1831D13A8D58}" srcId="{1F3DAA34-729D-4DE3-BB14-27FC34C35A3B}" destId="{63AC6D33-875B-4276-869F-B0AF9453CA64}" srcOrd="1" destOrd="0" parTransId="{9FA4DC3A-7332-4C6D-A136-222E39D98638}" sibTransId="{386152D5-FD02-4E9D-9C1C-4C2DAE232AB4}"/>
    <dgm:cxn modelId="{C881C844-8537-401B-AA89-888D51E60842}" srcId="{1F3DAA34-729D-4DE3-BB14-27FC34C35A3B}" destId="{2D71E112-1E56-4625-9782-718F74528484}" srcOrd="0" destOrd="0" parTransId="{E3D06531-9880-421A-B43D-9B968D870AC8}" sibTransId="{55E2D3E5-EC67-40ED-95F5-0509D6C76CDE}"/>
    <dgm:cxn modelId="{64447C4E-215B-8248-AE02-223EBFF1F137}" type="presOf" srcId="{1F3DAA34-729D-4DE3-BB14-27FC34C35A3B}" destId="{C5E7D4DF-03EE-2345-9510-9AFD941FC041}" srcOrd="0" destOrd="0" presId="urn:microsoft.com/office/officeart/2008/layout/LinedList"/>
    <dgm:cxn modelId="{751A8054-2FBA-AC43-8C14-7C4C1AB19C4C}" type="presOf" srcId="{051D674F-7607-430F-AAB2-9F3705417045}" destId="{7624419E-6C42-7E4B-98C7-27F900A1C9BB}" srcOrd="0" destOrd="0" presId="urn:microsoft.com/office/officeart/2008/layout/LinedList"/>
    <dgm:cxn modelId="{4E75087F-AFCC-6142-B951-AFBFA0C62360}" type="presOf" srcId="{D194C0C0-337A-4596-8D14-E193FF4BEAF0}" destId="{569C1308-00DA-D94C-80CE-F6886424E6C3}" srcOrd="0" destOrd="0" presId="urn:microsoft.com/office/officeart/2008/layout/LinedList"/>
    <dgm:cxn modelId="{53108AE7-66BD-7444-936D-1168E5E431A4}" type="presOf" srcId="{2D71E112-1E56-4625-9782-718F74528484}" destId="{38EA1754-E7A8-B340-8F9E-3E54D5883609}" srcOrd="0" destOrd="0" presId="urn:microsoft.com/office/officeart/2008/layout/LinedList"/>
    <dgm:cxn modelId="{1482F0F7-CC4E-4D7E-81CD-78611DE87862}" srcId="{1F3DAA34-729D-4DE3-BB14-27FC34C35A3B}" destId="{051D674F-7607-430F-AAB2-9F3705417045}" srcOrd="3" destOrd="0" parTransId="{1E129F50-C47D-499D-8F57-03ED8E6D3279}" sibTransId="{E34989A1-B268-47EA-B1D1-D9F5BADC1523}"/>
    <dgm:cxn modelId="{7D95FBF8-08F5-9E40-9339-849098E24660}" type="presOf" srcId="{63AC6D33-875B-4276-869F-B0AF9453CA64}" destId="{77B0A259-0C34-C544-8472-FFB168AF1D8E}" srcOrd="0" destOrd="0" presId="urn:microsoft.com/office/officeart/2008/layout/LinedList"/>
    <dgm:cxn modelId="{171C37FE-021D-4E0C-8E0B-D21A5315C0E1}" srcId="{1F3DAA34-729D-4DE3-BB14-27FC34C35A3B}" destId="{D194C0C0-337A-4596-8D14-E193FF4BEAF0}" srcOrd="2" destOrd="0" parTransId="{B064571B-9FD7-46AB-8B5D-05C1BD3FF5BD}" sibTransId="{1F1E971F-D586-4823-AD14-5069B815742A}"/>
    <dgm:cxn modelId="{24BC4AE5-C67B-F949-AAFA-C93CDF9F745D}" type="presParOf" srcId="{C5E7D4DF-03EE-2345-9510-9AFD941FC041}" destId="{8BF160F3-A49A-D94F-AFE9-51FB53DD7758}" srcOrd="0" destOrd="0" presId="urn:microsoft.com/office/officeart/2008/layout/LinedList"/>
    <dgm:cxn modelId="{6332125B-E987-394C-B51B-2E7B7D4C60F1}" type="presParOf" srcId="{C5E7D4DF-03EE-2345-9510-9AFD941FC041}" destId="{6E86D97D-62BE-F14B-AF80-4D3868F49A11}" srcOrd="1" destOrd="0" presId="urn:microsoft.com/office/officeart/2008/layout/LinedList"/>
    <dgm:cxn modelId="{54F4D1EB-FCF1-364C-A280-F5B3E1BDE566}" type="presParOf" srcId="{6E86D97D-62BE-F14B-AF80-4D3868F49A11}" destId="{38EA1754-E7A8-B340-8F9E-3E54D5883609}" srcOrd="0" destOrd="0" presId="urn:microsoft.com/office/officeart/2008/layout/LinedList"/>
    <dgm:cxn modelId="{2C2FE822-8533-D043-A49E-5C7DE05B2DBD}" type="presParOf" srcId="{6E86D97D-62BE-F14B-AF80-4D3868F49A11}" destId="{D90F0D84-78BA-8A4E-B1EB-E8DB8BBFB3EF}" srcOrd="1" destOrd="0" presId="urn:microsoft.com/office/officeart/2008/layout/LinedList"/>
    <dgm:cxn modelId="{CDB331CC-5F08-554F-BF4E-128B39C5627C}" type="presParOf" srcId="{C5E7D4DF-03EE-2345-9510-9AFD941FC041}" destId="{938F711F-2048-B341-8666-3EFBFBBA1AEA}" srcOrd="2" destOrd="0" presId="urn:microsoft.com/office/officeart/2008/layout/LinedList"/>
    <dgm:cxn modelId="{56381094-6F33-404A-ACEC-0432FD578B89}" type="presParOf" srcId="{C5E7D4DF-03EE-2345-9510-9AFD941FC041}" destId="{9F8B672D-FD92-E34F-A491-242BC5F93A70}" srcOrd="3" destOrd="0" presId="urn:microsoft.com/office/officeart/2008/layout/LinedList"/>
    <dgm:cxn modelId="{AE0FF9EE-BCF1-B246-A97C-3AFFC511FCD5}" type="presParOf" srcId="{9F8B672D-FD92-E34F-A491-242BC5F93A70}" destId="{77B0A259-0C34-C544-8472-FFB168AF1D8E}" srcOrd="0" destOrd="0" presId="urn:microsoft.com/office/officeart/2008/layout/LinedList"/>
    <dgm:cxn modelId="{5C06FCC9-948B-3E46-B5A3-145A59E9719D}" type="presParOf" srcId="{9F8B672D-FD92-E34F-A491-242BC5F93A70}" destId="{A1178AEA-ED6C-324E-B92A-69432A87066B}" srcOrd="1" destOrd="0" presId="urn:microsoft.com/office/officeart/2008/layout/LinedList"/>
    <dgm:cxn modelId="{DE25B1A4-850C-E344-B64D-256DE4C3FFD7}" type="presParOf" srcId="{C5E7D4DF-03EE-2345-9510-9AFD941FC041}" destId="{2041048B-240D-6049-9935-BED1E082D9C9}" srcOrd="4" destOrd="0" presId="urn:microsoft.com/office/officeart/2008/layout/LinedList"/>
    <dgm:cxn modelId="{7B728235-B7C0-B24C-A062-64DB620AEC3A}" type="presParOf" srcId="{C5E7D4DF-03EE-2345-9510-9AFD941FC041}" destId="{DF4E7DBD-3B86-814A-A2AC-24DD14CF2EA7}" srcOrd="5" destOrd="0" presId="urn:microsoft.com/office/officeart/2008/layout/LinedList"/>
    <dgm:cxn modelId="{B543F3D4-6F73-D84F-9100-4A304183B05F}" type="presParOf" srcId="{DF4E7DBD-3B86-814A-A2AC-24DD14CF2EA7}" destId="{569C1308-00DA-D94C-80CE-F6886424E6C3}" srcOrd="0" destOrd="0" presId="urn:microsoft.com/office/officeart/2008/layout/LinedList"/>
    <dgm:cxn modelId="{7253A5F6-219B-4C41-A7C3-77F047574086}" type="presParOf" srcId="{DF4E7DBD-3B86-814A-A2AC-24DD14CF2EA7}" destId="{281DFFB1-3F8E-3A42-AA2F-E3B50F481BA5}" srcOrd="1" destOrd="0" presId="urn:microsoft.com/office/officeart/2008/layout/LinedList"/>
    <dgm:cxn modelId="{5A2A6AE6-3068-3247-AFA5-EBF0993EF58C}" type="presParOf" srcId="{C5E7D4DF-03EE-2345-9510-9AFD941FC041}" destId="{3DACD281-CEE6-FD4C-8250-25A224BD279C}" srcOrd="6" destOrd="0" presId="urn:microsoft.com/office/officeart/2008/layout/LinedList"/>
    <dgm:cxn modelId="{1B4020CB-0CB9-7244-9A7D-10DFD8A88026}" type="presParOf" srcId="{C5E7D4DF-03EE-2345-9510-9AFD941FC041}" destId="{27B5060D-A075-684B-9BA2-51882D58BE1A}" srcOrd="7" destOrd="0" presId="urn:microsoft.com/office/officeart/2008/layout/LinedList"/>
    <dgm:cxn modelId="{D92FD17F-5071-254C-B6F3-9BEC7E6CF90A}" type="presParOf" srcId="{27B5060D-A075-684B-9BA2-51882D58BE1A}" destId="{7624419E-6C42-7E4B-98C7-27F900A1C9BB}" srcOrd="0" destOrd="0" presId="urn:microsoft.com/office/officeart/2008/layout/LinedList"/>
    <dgm:cxn modelId="{78316579-C8A1-464A-832F-83912E7E268C}" type="presParOf" srcId="{27B5060D-A075-684B-9BA2-51882D58BE1A}" destId="{F459F59C-B578-D44C-A409-8DAEE26950B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F3DAA34-729D-4DE3-BB14-27FC34C35A3B}"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2D71E112-1E56-4625-9782-718F74528484}">
      <dgm:prSet/>
      <dgm:spPr/>
      <dgm:t>
        <a:bodyPr/>
        <a:lstStyle/>
        <a:p>
          <a:r>
            <a:rPr lang="en-US" dirty="0"/>
            <a:t>In</a:t>
          </a:r>
          <a:r>
            <a:rPr lang="en-US" baseline="0" dirty="0"/>
            <a:t> 2022, RCG sent $44,615 to the SLF </a:t>
          </a:r>
          <a:r>
            <a:rPr lang="en-US" baseline="0" dirty="0">
              <a:solidFill>
                <a:srgbClr val="FF0000"/>
              </a:solidFill>
            </a:rPr>
            <a:t>PLUS </a:t>
          </a:r>
          <a:r>
            <a:rPr lang="en-US" baseline="0" dirty="0">
              <a:solidFill>
                <a:schemeClr val="tx1"/>
              </a:solidFill>
            </a:rPr>
            <a:t>approximately $15K for Solidarity Cycle, </a:t>
          </a:r>
          <a:r>
            <a:rPr lang="en-US" baseline="0" dirty="0">
              <a:solidFill>
                <a:srgbClr val="FF0000"/>
              </a:solidFill>
            </a:rPr>
            <a:t>PLUS</a:t>
          </a:r>
          <a:r>
            <a:rPr lang="en-US" baseline="0" dirty="0">
              <a:solidFill>
                <a:schemeClr val="tx1"/>
              </a:solidFill>
            </a:rPr>
            <a:t> $5K for Walk New West = approximately $64,615</a:t>
          </a:r>
          <a:endParaRPr lang="en-US" dirty="0">
            <a:solidFill>
              <a:schemeClr val="tx1"/>
            </a:solidFill>
          </a:endParaRPr>
        </a:p>
      </dgm:t>
    </dgm:pt>
    <dgm:pt modelId="{E3D06531-9880-421A-B43D-9B968D870AC8}" type="parTrans" cxnId="{C881C844-8537-401B-AA89-888D51E60842}">
      <dgm:prSet/>
      <dgm:spPr/>
      <dgm:t>
        <a:bodyPr/>
        <a:lstStyle/>
        <a:p>
          <a:endParaRPr lang="en-US"/>
        </a:p>
      </dgm:t>
    </dgm:pt>
    <dgm:pt modelId="{55E2D3E5-EC67-40ED-95F5-0509D6C76CDE}" type="sibTrans" cxnId="{C881C844-8537-401B-AA89-888D51E60842}">
      <dgm:prSet/>
      <dgm:spPr/>
      <dgm:t>
        <a:bodyPr/>
        <a:lstStyle/>
        <a:p>
          <a:endParaRPr lang="en-US"/>
        </a:p>
      </dgm:t>
    </dgm:pt>
    <dgm:pt modelId="{63AC6D33-875B-4276-869F-B0AF9453CA64}">
      <dgm:prSet/>
      <dgm:spPr/>
      <dgm:t>
        <a:bodyPr/>
        <a:lstStyle/>
        <a:p>
          <a:r>
            <a:rPr lang="en-US" dirty="0"/>
            <a:t>This is life-changing money.  It puts us among the top grandmother donor groups internationally. </a:t>
          </a:r>
        </a:p>
      </dgm:t>
    </dgm:pt>
    <dgm:pt modelId="{9FA4DC3A-7332-4C6D-A136-222E39D98638}" type="parTrans" cxnId="{B98B0238-8D2C-46CC-A8B1-1831D13A8D58}">
      <dgm:prSet/>
      <dgm:spPr/>
      <dgm:t>
        <a:bodyPr/>
        <a:lstStyle/>
        <a:p>
          <a:endParaRPr lang="en-US"/>
        </a:p>
      </dgm:t>
    </dgm:pt>
    <dgm:pt modelId="{386152D5-FD02-4E9D-9C1C-4C2DAE232AB4}" type="sibTrans" cxnId="{B98B0238-8D2C-46CC-A8B1-1831D13A8D58}">
      <dgm:prSet/>
      <dgm:spPr/>
      <dgm:t>
        <a:bodyPr/>
        <a:lstStyle/>
        <a:p>
          <a:endParaRPr lang="en-US"/>
        </a:p>
      </dgm:t>
    </dgm:pt>
    <dgm:pt modelId="{538217AA-F7E1-A843-A688-D89B50112372}">
      <dgm:prSet/>
      <dgm:spPr/>
      <dgm:t>
        <a:bodyPr/>
        <a:lstStyle/>
        <a:p>
          <a:r>
            <a:rPr lang="en-US"/>
            <a:t>Our </a:t>
          </a:r>
          <a:r>
            <a:rPr lang="en-US" baseline="0"/>
            <a:t>total since 2009 is approximately </a:t>
          </a:r>
          <a:r>
            <a:rPr lang="en-US" baseline="0">
              <a:solidFill>
                <a:srgbClr val="FF0000"/>
              </a:solidFill>
            </a:rPr>
            <a:t>$752K</a:t>
          </a:r>
          <a:endParaRPr lang="en-US" dirty="0">
            <a:solidFill>
              <a:srgbClr val="FF0000"/>
            </a:solidFill>
          </a:endParaRPr>
        </a:p>
      </dgm:t>
    </dgm:pt>
    <dgm:pt modelId="{632B57F9-B49E-BF49-A63B-30D66DCDFE74}" type="parTrans" cxnId="{005DBB39-D8F6-8743-95F1-0341EA44AA48}">
      <dgm:prSet/>
      <dgm:spPr/>
      <dgm:t>
        <a:bodyPr/>
        <a:lstStyle/>
        <a:p>
          <a:endParaRPr lang="en-US"/>
        </a:p>
      </dgm:t>
    </dgm:pt>
    <dgm:pt modelId="{F6D0E943-088A-1B49-941C-D6EA24820CA4}" type="sibTrans" cxnId="{005DBB39-D8F6-8743-95F1-0341EA44AA48}">
      <dgm:prSet/>
      <dgm:spPr/>
      <dgm:t>
        <a:bodyPr/>
        <a:lstStyle/>
        <a:p>
          <a:endParaRPr lang="en-US"/>
        </a:p>
      </dgm:t>
    </dgm:pt>
    <dgm:pt modelId="{C5E7D4DF-03EE-2345-9510-9AFD941FC041}" type="pres">
      <dgm:prSet presAssocID="{1F3DAA34-729D-4DE3-BB14-27FC34C35A3B}" presName="vert0" presStyleCnt="0">
        <dgm:presLayoutVars>
          <dgm:dir/>
          <dgm:animOne val="branch"/>
          <dgm:animLvl val="lvl"/>
        </dgm:presLayoutVars>
      </dgm:prSet>
      <dgm:spPr/>
    </dgm:pt>
    <dgm:pt modelId="{8BF160F3-A49A-D94F-AFE9-51FB53DD7758}" type="pres">
      <dgm:prSet presAssocID="{2D71E112-1E56-4625-9782-718F74528484}" presName="thickLine" presStyleLbl="alignNode1" presStyleIdx="0" presStyleCnt="3"/>
      <dgm:spPr/>
    </dgm:pt>
    <dgm:pt modelId="{6E86D97D-62BE-F14B-AF80-4D3868F49A11}" type="pres">
      <dgm:prSet presAssocID="{2D71E112-1E56-4625-9782-718F74528484}" presName="horz1" presStyleCnt="0"/>
      <dgm:spPr/>
    </dgm:pt>
    <dgm:pt modelId="{38EA1754-E7A8-B340-8F9E-3E54D5883609}" type="pres">
      <dgm:prSet presAssocID="{2D71E112-1E56-4625-9782-718F74528484}" presName="tx1" presStyleLbl="revTx" presStyleIdx="0" presStyleCnt="3"/>
      <dgm:spPr/>
    </dgm:pt>
    <dgm:pt modelId="{D90F0D84-78BA-8A4E-B1EB-E8DB8BBFB3EF}" type="pres">
      <dgm:prSet presAssocID="{2D71E112-1E56-4625-9782-718F74528484}" presName="vert1" presStyleCnt="0"/>
      <dgm:spPr/>
    </dgm:pt>
    <dgm:pt modelId="{938F711F-2048-B341-8666-3EFBFBBA1AEA}" type="pres">
      <dgm:prSet presAssocID="{63AC6D33-875B-4276-869F-B0AF9453CA64}" presName="thickLine" presStyleLbl="alignNode1" presStyleIdx="1" presStyleCnt="3"/>
      <dgm:spPr/>
    </dgm:pt>
    <dgm:pt modelId="{9F8B672D-FD92-E34F-A491-242BC5F93A70}" type="pres">
      <dgm:prSet presAssocID="{63AC6D33-875B-4276-869F-B0AF9453CA64}" presName="horz1" presStyleCnt="0"/>
      <dgm:spPr/>
    </dgm:pt>
    <dgm:pt modelId="{77B0A259-0C34-C544-8472-FFB168AF1D8E}" type="pres">
      <dgm:prSet presAssocID="{63AC6D33-875B-4276-869F-B0AF9453CA64}" presName="tx1" presStyleLbl="revTx" presStyleIdx="1" presStyleCnt="3"/>
      <dgm:spPr/>
    </dgm:pt>
    <dgm:pt modelId="{A1178AEA-ED6C-324E-B92A-69432A87066B}" type="pres">
      <dgm:prSet presAssocID="{63AC6D33-875B-4276-869F-B0AF9453CA64}" presName="vert1" presStyleCnt="0"/>
      <dgm:spPr/>
    </dgm:pt>
    <dgm:pt modelId="{F4D543CD-1551-3F4D-99B7-94839BB23790}" type="pres">
      <dgm:prSet presAssocID="{538217AA-F7E1-A843-A688-D89B50112372}" presName="thickLine" presStyleLbl="alignNode1" presStyleIdx="2" presStyleCnt="3"/>
      <dgm:spPr/>
    </dgm:pt>
    <dgm:pt modelId="{FA755B2F-F434-8745-A2C7-2687296E127D}" type="pres">
      <dgm:prSet presAssocID="{538217AA-F7E1-A843-A688-D89B50112372}" presName="horz1" presStyleCnt="0"/>
      <dgm:spPr/>
    </dgm:pt>
    <dgm:pt modelId="{7E1C9EF7-A0B3-3246-AD13-2F4147CDA9EF}" type="pres">
      <dgm:prSet presAssocID="{538217AA-F7E1-A843-A688-D89B50112372}" presName="tx1" presStyleLbl="revTx" presStyleIdx="2" presStyleCnt="3"/>
      <dgm:spPr/>
    </dgm:pt>
    <dgm:pt modelId="{D652039F-FA7D-BA46-9091-DD4DBAFED3A3}" type="pres">
      <dgm:prSet presAssocID="{538217AA-F7E1-A843-A688-D89B50112372}" presName="vert1" presStyleCnt="0"/>
      <dgm:spPr/>
    </dgm:pt>
  </dgm:ptLst>
  <dgm:cxnLst>
    <dgm:cxn modelId="{B98B0238-8D2C-46CC-A8B1-1831D13A8D58}" srcId="{1F3DAA34-729D-4DE3-BB14-27FC34C35A3B}" destId="{63AC6D33-875B-4276-869F-B0AF9453CA64}" srcOrd="1" destOrd="0" parTransId="{9FA4DC3A-7332-4C6D-A136-222E39D98638}" sibTransId="{386152D5-FD02-4E9D-9C1C-4C2DAE232AB4}"/>
    <dgm:cxn modelId="{005DBB39-D8F6-8743-95F1-0341EA44AA48}" srcId="{1F3DAA34-729D-4DE3-BB14-27FC34C35A3B}" destId="{538217AA-F7E1-A843-A688-D89B50112372}" srcOrd="2" destOrd="0" parTransId="{632B57F9-B49E-BF49-A63B-30D66DCDFE74}" sibTransId="{F6D0E943-088A-1B49-941C-D6EA24820CA4}"/>
    <dgm:cxn modelId="{C881C844-8537-401B-AA89-888D51E60842}" srcId="{1F3DAA34-729D-4DE3-BB14-27FC34C35A3B}" destId="{2D71E112-1E56-4625-9782-718F74528484}" srcOrd="0" destOrd="0" parTransId="{E3D06531-9880-421A-B43D-9B968D870AC8}" sibTransId="{55E2D3E5-EC67-40ED-95F5-0509D6C76CDE}"/>
    <dgm:cxn modelId="{64447C4E-215B-8248-AE02-223EBFF1F137}" type="presOf" srcId="{1F3DAA34-729D-4DE3-BB14-27FC34C35A3B}" destId="{C5E7D4DF-03EE-2345-9510-9AFD941FC041}" srcOrd="0" destOrd="0" presId="urn:microsoft.com/office/officeart/2008/layout/LinedList"/>
    <dgm:cxn modelId="{0208C4B3-217A-6940-9DE4-28D670A013F5}" type="presOf" srcId="{538217AA-F7E1-A843-A688-D89B50112372}" destId="{7E1C9EF7-A0B3-3246-AD13-2F4147CDA9EF}" srcOrd="0" destOrd="0" presId="urn:microsoft.com/office/officeart/2008/layout/LinedList"/>
    <dgm:cxn modelId="{53108AE7-66BD-7444-936D-1168E5E431A4}" type="presOf" srcId="{2D71E112-1E56-4625-9782-718F74528484}" destId="{38EA1754-E7A8-B340-8F9E-3E54D5883609}" srcOrd="0" destOrd="0" presId="urn:microsoft.com/office/officeart/2008/layout/LinedList"/>
    <dgm:cxn modelId="{7D95FBF8-08F5-9E40-9339-849098E24660}" type="presOf" srcId="{63AC6D33-875B-4276-869F-B0AF9453CA64}" destId="{77B0A259-0C34-C544-8472-FFB168AF1D8E}" srcOrd="0" destOrd="0" presId="urn:microsoft.com/office/officeart/2008/layout/LinedList"/>
    <dgm:cxn modelId="{24BC4AE5-C67B-F949-AAFA-C93CDF9F745D}" type="presParOf" srcId="{C5E7D4DF-03EE-2345-9510-9AFD941FC041}" destId="{8BF160F3-A49A-D94F-AFE9-51FB53DD7758}" srcOrd="0" destOrd="0" presId="urn:microsoft.com/office/officeart/2008/layout/LinedList"/>
    <dgm:cxn modelId="{6332125B-E987-394C-B51B-2E7B7D4C60F1}" type="presParOf" srcId="{C5E7D4DF-03EE-2345-9510-9AFD941FC041}" destId="{6E86D97D-62BE-F14B-AF80-4D3868F49A11}" srcOrd="1" destOrd="0" presId="urn:microsoft.com/office/officeart/2008/layout/LinedList"/>
    <dgm:cxn modelId="{54F4D1EB-FCF1-364C-A280-F5B3E1BDE566}" type="presParOf" srcId="{6E86D97D-62BE-F14B-AF80-4D3868F49A11}" destId="{38EA1754-E7A8-B340-8F9E-3E54D5883609}" srcOrd="0" destOrd="0" presId="urn:microsoft.com/office/officeart/2008/layout/LinedList"/>
    <dgm:cxn modelId="{2C2FE822-8533-D043-A49E-5C7DE05B2DBD}" type="presParOf" srcId="{6E86D97D-62BE-F14B-AF80-4D3868F49A11}" destId="{D90F0D84-78BA-8A4E-B1EB-E8DB8BBFB3EF}" srcOrd="1" destOrd="0" presId="urn:microsoft.com/office/officeart/2008/layout/LinedList"/>
    <dgm:cxn modelId="{CDB331CC-5F08-554F-BF4E-128B39C5627C}" type="presParOf" srcId="{C5E7D4DF-03EE-2345-9510-9AFD941FC041}" destId="{938F711F-2048-B341-8666-3EFBFBBA1AEA}" srcOrd="2" destOrd="0" presId="urn:microsoft.com/office/officeart/2008/layout/LinedList"/>
    <dgm:cxn modelId="{56381094-6F33-404A-ACEC-0432FD578B89}" type="presParOf" srcId="{C5E7D4DF-03EE-2345-9510-9AFD941FC041}" destId="{9F8B672D-FD92-E34F-A491-242BC5F93A70}" srcOrd="3" destOrd="0" presId="urn:microsoft.com/office/officeart/2008/layout/LinedList"/>
    <dgm:cxn modelId="{AE0FF9EE-BCF1-B246-A97C-3AFFC511FCD5}" type="presParOf" srcId="{9F8B672D-FD92-E34F-A491-242BC5F93A70}" destId="{77B0A259-0C34-C544-8472-FFB168AF1D8E}" srcOrd="0" destOrd="0" presId="urn:microsoft.com/office/officeart/2008/layout/LinedList"/>
    <dgm:cxn modelId="{5C06FCC9-948B-3E46-B5A3-145A59E9719D}" type="presParOf" srcId="{9F8B672D-FD92-E34F-A491-242BC5F93A70}" destId="{A1178AEA-ED6C-324E-B92A-69432A87066B}" srcOrd="1" destOrd="0" presId="urn:microsoft.com/office/officeart/2008/layout/LinedList"/>
    <dgm:cxn modelId="{1619D404-50CA-D648-92AB-04D84D6076A5}" type="presParOf" srcId="{C5E7D4DF-03EE-2345-9510-9AFD941FC041}" destId="{F4D543CD-1551-3F4D-99B7-94839BB23790}" srcOrd="4" destOrd="0" presId="urn:microsoft.com/office/officeart/2008/layout/LinedList"/>
    <dgm:cxn modelId="{D1B52F14-9CC3-9845-BD2A-8B3F722DFB89}" type="presParOf" srcId="{C5E7D4DF-03EE-2345-9510-9AFD941FC041}" destId="{FA755B2F-F434-8745-A2C7-2687296E127D}" srcOrd="5" destOrd="0" presId="urn:microsoft.com/office/officeart/2008/layout/LinedList"/>
    <dgm:cxn modelId="{FB347E13-6532-A141-ABA3-D63B0073946E}" type="presParOf" srcId="{FA755B2F-F434-8745-A2C7-2687296E127D}" destId="{7E1C9EF7-A0B3-3246-AD13-2F4147CDA9EF}" srcOrd="0" destOrd="0" presId="urn:microsoft.com/office/officeart/2008/layout/LinedList"/>
    <dgm:cxn modelId="{5B8CCEA0-FB2F-B24D-90E1-6172A849D331}" type="presParOf" srcId="{FA755B2F-F434-8745-A2C7-2687296E127D}" destId="{D652039F-FA7D-BA46-9091-DD4DBAFED3A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05AFC1-FA79-4C4D-8D2D-CD2485829C80}">
      <dsp:nvSpPr>
        <dsp:cNvPr id="0" name=""/>
        <dsp:cNvSpPr/>
      </dsp:nvSpPr>
      <dsp:spPr>
        <a:xfrm>
          <a:off x="819983" y="2124"/>
          <a:ext cx="2868885" cy="172133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Approximately 30 million people have died of AIDS in sub Saharan Africa.</a:t>
          </a:r>
        </a:p>
      </dsp:txBody>
      <dsp:txXfrm>
        <a:off x="819983" y="2124"/>
        <a:ext cx="2868885" cy="1721331"/>
      </dsp:txXfrm>
    </dsp:sp>
    <dsp:sp modelId="{BD4884A0-3F6C-F94E-8A2D-B39E405BF5A0}">
      <dsp:nvSpPr>
        <dsp:cNvPr id="0" name=""/>
        <dsp:cNvSpPr/>
      </dsp:nvSpPr>
      <dsp:spPr>
        <a:xfrm>
          <a:off x="3975757" y="2124"/>
          <a:ext cx="2868885" cy="172133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37.7 million people globally were living with HIV in 2020 and sub-Saharan Africa is home to 67% of them</a:t>
          </a:r>
        </a:p>
      </dsp:txBody>
      <dsp:txXfrm>
        <a:off x="3975757" y="2124"/>
        <a:ext cx="2868885" cy="1721331"/>
      </dsp:txXfrm>
    </dsp:sp>
    <dsp:sp modelId="{660CEBDF-AAFD-6746-82AD-D044A607DC03}">
      <dsp:nvSpPr>
        <dsp:cNvPr id="0" name=""/>
        <dsp:cNvSpPr/>
      </dsp:nvSpPr>
      <dsp:spPr>
        <a:xfrm>
          <a:off x="7131531" y="2124"/>
          <a:ext cx="2868885" cy="172133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4200 adolescent girls and young women between 15 – 24 acquire HIV every week</a:t>
          </a:r>
        </a:p>
      </dsp:txBody>
      <dsp:txXfrm>
        <a:off x="7131531" y="2124"/>
        <a:ext cx="2868885" cy="1721331"/>
      </dsp:txXfrm>
    </dsp:sp>
    <dsp:sp modelId="{0CF397C8-6621-7D4A-82D6-FC72C049D54A}">
      <dsp:nvSpPr>
        <dsp:cNvPr id="0" name=""/>
        <dsp:cNvSpPr/>
      </dsp:nvSpPr>
      <dsp:spPr>
        <a:xfrm>
          <a:off x="2397870" y="2010343"/>
          <a:ext cx="2868885" cy="172133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In 2020, women and girls accounted for 63% of new HIV infections </a:t>
          </a:r>
        </a:p>
      </dsp:txBody>
      <dsp:txXfrm>
        <a:off x="2397870" y="2010343"/>
        <a:ext cx="2868885" cy="1721331"/>
      </dsp:txXfrm>
    </dsp:sp>
    <dsp:sp modelId="{76615B09-D7C9-8942-BF50-D200DFB98D4A}">
      <dsp:nvSpPr>
        <dsp:cNvPr id="0" name=""/>
        <dsp:cNvSpPr/>
      </dsp:nvSpPr>
      <dsp:spPr>
        <a:xfrm>
          <a:off x="5553644" y="2010343"/>
          <a:ext cx="2868885" cy="172133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Covid lockdowns have disrupted HIV testing and could result in up to 300,000 additional HIV infections</a:t>
          </a:r>
        </a:p>
      </dsp:txBody>
      <dsp:txXfrm>
        <a:off x="5553644" y="2010343"/>
        <a:ext cx="2868885" cy="17213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D100C9-D58E-9744-BEB5-E20BAF903859}">
      <dsp:nvSpPr>
        <dsp:cNvPr id="0" name=""/>
        <dsp:cNvSpPr/>
      </dsp:nvSpPr>
      <dsp:spPr>
        <a:xfrm>
          <a:off x="0" y="95024"/>
          <a:ext cx="5218105" cy="1044809"/>
        </a:xfrm>
        <a:prstGeom prst="round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As workers needed for agriculture and industry were taken as slaves, famine and death occur in Africa.  </a:t>
          </a:r>
        </a:p>
      </dsp:txBody>
      <dsp:txXfrm>
        <a:off x="51003" y="146027"/>
        <a:ext cx="5116099" cy="942803"/>
      </dsp:txXfrm>
    </dsp:sp>
    <dsp:sp modelId="{0402D58A-4C9B-0949-98ED-4ACC8EE5FDA0}">
      <dsp:nvSpPr>
        <dsp:cNvPr id="0" name=""/>
        <dsp:cNvSpPr/>
      </dsp:nvSpPr>
      <dsp:spPr>
        <a:xfrm>
          <a:off x="0" y="1194554"/>
          <a:ext cx="5218105" cy="1044809"/>
        </a:xfrm>
        <a:prstGeom prst="round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A work force that would have contributed to an agrarian revolution, and subsequent industrial revolution in Africa, was enslaved </a:t>
          </a:r>
        </a:p>
      </dsp:txBody>
      <dsp:txXfrm>
        <a:off x="51003" y="1245557"/>
        <a:ext cx="5116099" cy="942803"/>
      </dsp:txXfrm>
    </dsp:sp>
    <dsp:sp modelId="{657E00D2-BE0B-4C43-B3FA-F82F03C95BE2}">
      <dsp:nvSpPr>
        <dsp:cNvPr id="0" name=""/>
        <dsp:cNvSpPr/>
      </dsp:nvSpPr>
      <dsp:spPr>
        <a:xfrm>
          <a:off x="0" y="2294084"/>
          <a:ext cx="5218105" cy="1044809"/>
        </a:xfrm>
        <a:prstGeom prst="round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Cultures were destroyed. </a:t>
          </a:r>
        </a:p>
      </dsp:txBody>
      <dsp:txXfrm>
        <a:off x="51003" y="2345087"/>
        <a:ext cx="5116099" cy="942803"/>
      </dsp:txXfrm>
    </dsp:sp>
    <dsp:sp modelId="{03C6111C-1F7C-AE44-999A-FE84FBBE2ACC}">
      <dsp:nvSpPr>
        <dsp:cNvPr id="0" name=""/>
        <dsp:cNvSpPr/>
      </dsp:nvSpPr>
      <dsp:spPr>
        <a:xfrm>
          <a:off x="0" y="3393614"/>
          <a:ext cx="5218105" cy="1044809"/>
        </a:xfrm>
        <a:prstGeom prst="round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Subsequently, societies were weakened and not able to resist colonialism.</a:t>
          </a:r>
        </a:p>
      </dsp:txBody>
      <dsp:txXfrm>
        <a:off x="51003" y="3444617"/>
        <a:ext cx="5116099" cy="9428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71CCCC-7253-EC46-BF2D-238FAFD5C3E0}">
      <dsp:nvSpPr>
        <dsp:cNvPr id="0" name=""/>
        <dsp:cNvSpPr/>
      </dsp:nvSpPr>
      <dsp:spPr>
        <a:xfrm>
          <a:off x="0" y="0"/>
          <a:ext cx="690051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BD3FC1-DF3F-894D-9773-AC10E412977F}">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The partition of Africa created 15 landlocked countries.</a:t>
          </a:r>
        </a:p>
      </dsp:txBody>
      <dsp:txXfrm>
        <a:off x="0" y="0"/>
        <a:ext cx="6900512" cy="1384035"/>
      </dsp:txXfrm>
    </dsp:sp>
    <dsp:sp modelId="{5B5B1513-8C61-BC42-AB5B-0C53D036E0C0}">
      <dsp:nvSpPr>
        <dsp:cNvPr id="0" name=""/>
        <dsp:cNvSpPr/>
      </dsp:nvSpPr>
      <dsp:spPr>
        <a:xfrm>
          <a:off x="0" y="1384035"/>
          <a:ext cx="690051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0BF367-4112-9449-90D1-1A925C22B557}">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Because so many countries do not have port facilities, goods have to be transported long distances over thousands of miles of bad roads.</a:t>
          </a:r>
        </a:p>
      </dsp:txBody>
      <dsp:txXfrm>
        <a:off x="0" y="1384035"/>
        <a:ext cx="6900512" cy="1384035"/>
      </dsp:txXfrm>
    </dsp:sp>
    <dsp:sp modelId="{FC6448D7-C727-B740-A430-994A14D779D3}">
      <dsp:nvSpPr>
        <dsp:cNvPr id="0" name=""/>
        <dsp:cNvSpPr/>
      </dsp:nvSpPr>
      <dsp:spPr>
        <a:xfrm>
          <a:off x="0" y="2768070"/>
          <a:ext cx="690051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3FA1ED-E931-8A47-BFF3-5CCDECF4FEFF}">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Truckers may be away from home for months. </a:t>
          </a:r>
        </a:p>
      </dsp:txBody>
      <dsp:txXfrm>
        <a:off x="0" y="2768070"/>
        <a:ext cx="6900512" cy="1384035"/>
      </dsp:txXfrm>
    </dsp:sp>
    <dsp:sp modelId="{4874FBAF-0BB7-8A45-ACE5-2F77E01E1B4B}">
      <dsp:nvSpPr>
        <dsp:cNvPr id="0" name=""/>
        <dsp:cNvSpPr/>
      </dsp:nvSpPr>
      <dsp:spPr>
        <a:xfrm>
          <a:off x="0" y="4152105"/>
          <a:ext cx="690051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9CCB7A-B186-DA4F-AE22-40FE4696C302}">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They may frequent overnight truck stops with strip clubs, brothels, and adult book stores.</a:t>
          </a:r>
        </a:p>
      </dsp:txBody>
      <dsp:txXfrm>
        <a:off x="0" y="4152105"/>
        <a:ext cx="6900512" cy="13840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6E6A7-6A25-8F4D-90D6-A6288EBA92B4}">
      <dsp:nvSpPr>
        <dsp:cNvPr id="0" name=""/>
        <dsp:cNvSpPr/>
      </dsp:nvSpPr>
      <dsp:spPr>
        <a:xfrm>
          <a:off x="613" y="145479"/>
          <a:ext cx="2393126" cy="1435875"/>
        </a:xfrm>
        <a:prstGeom prst="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Gogo is a Zulu word for grandmother.</a:t>
          </a:r>
        </a:p>
      </dsp:txBody>
      <dsp:txXfrm>
        <a:off x="613" y="145479"/>
        <a:ext cx="2393126" cy="1435875"/>
      </dsp:txXfrm>
    </dsp:sp>
    <dsp:sp modelId="{E011CF02-5167-5F4D-A036-A98CB0398135}">
      <dsp:nvSpPr>
        <dsp:cNvPr id="0" name=""/>
        <dsp:cNvSpPr/>
      </dsp:nvSpPr>
      <dsp:spPr>
        <a:xfrm>
          <a:off x="2633052" y="145479"/>
          <a:ext cx="2393126" cy="1435875"/>
        </a:xfrm>
        <a:prstGeom prst="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We write it Gogo or </a:t>
          </a:r>
          <a:r>
            <a:rPr lang="en-US" sz="2200" kern="1200" dirty="0" err="1"/>
            <a:t>gogo</a:t>
          </a:r>
          <a:r>
            <a:rPr lang="en-US" sz="2200" kern="1200" dirty="0"/>
            <a:t>.</a:t>
          </a:r>
        </a:p>
      </dsp:txBody>
      <dsp:txXfrm>
        <a:off x="2633052" y="145479"/>
        <a:ext cx="2393126" cy="1435875"/>
      </dsp:txXfrm>
    </dsp:sp>
    <dsp:sp modelId="{8FB97B20-5329-124A-9875-9D41282A4378}">
      <dsp:nvSpPr>
        <dsp:cNvPr id="0" name=""/>
        <dsp:cNvSpPr/>
      </dsp:nvSpPr>
      <dsp:spPr>
        <a:xfrm>
          <a:off x="613" y="1820668"/>
          <a:ext cx="2393126" cy="1435875"/>
        </a:xfrm>
        <a:prstGeom prst="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We are not </a:t>
          </a:r>
        </a:p>
        <a:p>
          <a:pPr marL="0" lvl="0" indent="0" algn="ctr" defTabSz="977900">
            <a:lnSpc>
              <a:spcPct val="90000"/>
            </a:lnSpc>
            <a:spcBef>
              <a:spcPct val="0"/>
            </a:spcBef>
            <a:spcAft>
              <a:spcPct val="35000"/>
            </a:spcAft>
            <a:buNone/>
          </a:pPr>
          <a:r>
            <a:rPr lang="en-US" sz="2200" kern="1200" dirty="0"/>
            <a:t>Go-</a:t>
          </a:r>
          <a:r>
            <a:rPr lang="en-US" sz="2200" kern="1200" dirty="0" err="1"/>
            <a:t>Gos</a:t>
          </a:r>
          <a:r>
            <a:rPr lang="en-US" sz="2200" kern="1200" dirty="0"/>
            <a:t>.</a:t>
          </a:r>
        </a:p>
      </dsp:txBody>
      <dsp:txXfrm>
        <a:off x="613" y="1820668"/>
        <a:ext cx="2393126" cy="1435875"/>
      </dsp:txXfrm>
    </dsp:sp>
    <dsp:sp modelId="{A1C74A73-E9F0-3245-8650-F2D5EB854D87}">
      <dsp:nvSpPr>
        <dsp:cNvPr id="0" name=""/>
        <dsp:cNvSpPr/>
      </dsp:nvSpPr>
      <dsp:spPr>
        <a:xfrm>
          <a:off x="2633052" y="1820668"/>
          <a:ext cx="2393126" cy="1435875"/>
        </a:xfrm>
        <a:prstGeom prst="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We are not “</a:t>
          </a:r>
          <a:r>
            <a:rPr lang="en-US" sz="2200" kern="1200" dirty="0" err="1"/>
            <a:t>gogo</a:t>
          </a:r>
          <a:r>
            <a:rPr lang="en-US" sz="2200" kern="1200" dirty="0"/>
            <a:t> grannies” or “grannies-a-Go-Go.”</a:t>
          </a:r>
        </a:p>
      </dsp:txBody>
      <dsp:txXfrm>
        <a:off x="2633052" y="1820668"/>
        <a:ext cx="2393126" cy="1435875"/>
      </dsp:txXfrm>
    </dsp:sp>
    <dsp:sp modelId="{1F85A784-D69A-4543-91EF-9FDE361B2557}">
      <dsp:nvSpPr>
        <dsp:cNvPr id="0" name=""/>
        <dsp:cNvSpPr/>
      </dsp:nvSpPr>
      <dsp:spPr>
        <a:xfrm>
          <a:off x="1316833" y="3495856"/>
          <a:ext cx="2393126" cy="1435875"/>
        </a:xfrm>
        <a:prstGeom prst="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PLEASE.</a:t>
          </a:r>
        </a:p>
      </dsp:txBody>
      <dsp:txXfrm>
        <a:off x="1316833" y="3495856"/>
        <a:ext cx="2393126" cy="14358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F160F3-A49A-D94F-AFE9-51FB53DD7758}">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EA1754-E7A8-B340-8F9E-3E54D5883609}">
      <dsp:nvSpPr>
        <dsp:cNvPr id="0" name=""/>
        <dsp:cNvSpPr/>
      </dsp:nvSpPr>
      <dsp:spPr>
        <a:xfrm>
          <a:off x="0" y="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From July 2021 to June 2022, SLF raised $9.4 million</a:t>
          </a:r>
        </a:p>
      </dsp:txBody>
      <dsp:txXfrm>
        <a:off x="0" y="0"/>
        <a:ext cx="6492875" cy="1276350"/>
      </dsp:txXfrm>
    </dsp:sp>
    <dsp:sp modelId="{938F711F-2048-B341-8666-3EFBFBBA1AEA}">
      <dsp:nvSpPr>
        <dsp:cNvPr id="0" name=""/>
        <dsp:cNvSpPr/>
      </dsp:nvSpPr>
      <dsp:spPr>
        <a:xfrm>
          <a:off x="0" y="1276350"/>
          <a:ext cx="6492875"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B0A259-0C34-C544-8472-FFB168AF1D8E}">
      <dsp:nvSpPr>
        <dsp:cNvPr id="0" name=""/>
        <dsp:cNvSpPr/>
      </dsp:nvSpPr>
      <dsp:spPr>
        <a:xfrm>
          <a:off x="0" y="127635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In support of 122 community-led organizations</a:t>
          </a:r>
        </a:p>
      </dsp:txBody>
      <dsp:txXfrm>
        <a:off x="0" y="1276350"/>
        <a:ext cx="6492875" cy="1276350"/>
      </dsp:txXfrm>
    </dsp:sp>
    <dsp:sp modelId="{2041048B-240D-6049-9935-BED1E082D9C9}">
      <dsp:nvSpPr>
        <dsp:cNvPr id="0" name=""/>
        <dsp:cNvSpPr/>
      </dsp:nvSpPr>
      <dsp:spPr>
        <a:xfrm>
          <a:off x="0" y="2552700"/>
          <a:ext cx="6492875"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9C1308-00DA-D94C-80CE-F6886424E6C3}">
      <dsp:nvSpPr>
        <dsp:cNvPr id="0" name=""/>
        <dsp:cNvSpPr/>
      </dsp:nvSpPr>
      <dsp:spPr>
        <a:xfrm>
          <a:off x="0" y="255270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Working in 15 countries</a:t>
          </a:r>
        </a:p>
      </dsp:txBody>
      <dsp:txXfrm>
        <a:off x="0" y="2552700"/>
        <a:ext cx="6492875" cy="1276350"/>
      </dsp:txXfrm>
    </dsp:sp>
    <dsp:sp modelId="{3DACD281-CEE6-FD4C-8250-25A224BD279C}">
      <dsp:nvSpPr>
        <dsp:cNvPr id="0" name=""/>
        <dsp:cNvSpPr/>
      </dsp:nvSpPr>
      <dsp:spPr>
        <a:xfrm>
          <a:off x="0" y="3829050"/>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24419E-6C42-7E4B-98C7-27F900A1C9BB}">
      <dsp:nvSpPr>
        <dsp:cNvPr id="0" name=""/>
        <dsp:cNvSpPr/>
      </dsp:nvSpPr>
      <dsp:spPr>
        <a:xfrm>
          <a:off x="0" y="382905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Bringing the total of funds raised in support of grassroots partners  since 2003 to $183 million</a:t>
          </a:r>
        </a:p>
      </dsp:txBody>
      <dsp:txXfrm>
        <a:off x="0" y="3829050"/>
        <a:ext cx="6492875" cy="12763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F160F3-A49A-D94F-AFE9-51FB53DD7758}">
      <dsp:nvSpPr>
        <dsp:cNvPr id="0" name=""/>
        <dsp:cNvSpPr/>
      </dsp:nvSpPr>
      <dsp:spPr>
        <a:xfrm>
          <a:off x="0" y="2492"/>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EA1754-E7A8-B340-8F9E-3E54D5883609}">
      <dsp:nvSpPr>
        <dsp:cNvPr id="0" name=""/>
        <dsp:cNvSpPr/>
      </dsp:nvSpPr>
      <dsp:spPr>
        <a:xfrm>
          <a:off x="0" y="2492"/>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In</a:t>
          </a:r>
          <a:r>
            <a:rPr lang="en-US" sz="2600" kern="1200" baseline="0" dirty="0"/>
            <a:t> 2022, RCG sent $44,615 to the SLF </a:t>
          </a:r>
          <a:r>
            <a:rPr lang="en-US" sz="2600" kern="1200" baseline="0" dirty="0">
              <a:solidFill>
                <a:srgbClr val="FF0000"/>
              </a:solidFill>
            </a:rPr>
            <a:t>PLUS </a:t>
          </a:r>
          <a:r>
            <a:rPr lang="en-US" sz="2600" kern="1200" baseline="0" dirty="0">
              <a:solidFill>
                <a:schemeClr val="tx1"/>
              </a:solidFill>
            </a:rPr>
            <a:t>approximately $15K for Solidarity Cycle, </a:t>
          </a:r>
          <a:r>
            <a:rPr lang="en-US" sz="2600" kern="1200" baseline="0" dirty="0">
              <a:solidFill>
                <a:srgbClr val="FF0000"/>
              </a:solidFill>
            </a:rPr>
            <a:t>PLUS</a:t>
          </a:r>
          <a:r>
            <a:rPr lang="en-US" sz="2600" kern="1200" baseline="0" dirty="0">
              <a:solidFill>
                <a:schemeClr val="tx1"/>
              </a:solidFill>
            </a:rPr>
            <a:t> $5K for Walk New West = approximately $64,615</a:t>
          </a:r>
          <a:endParaRPr lang="en-US" sz="2600" kern="1200" dirty="0">
            <a:solidFill>
              <a:schemeClr val="tx1"/>
            </a:solidFill>
          </a:endParaRPr>
        </a:p>
      </dsp:txBody>
      <dsp:txXfrm>
        <a:off x="0" y="2492"/>
        <a:ext cx="6492875" cy="1700138"/>
      </dsp:txXfrm>
    </dsp:sp>
    <dsp:sp modelId="{938F711F-2048-B341-8666-3EFBFBBA1AEA}">
      <dsp:nvSpPr>
        <dsp:cNvPr id="0" name=""/>
        <dsp:cNvSpPr/>
      </dsp:nvSpPr>
      <dsp:spPr>
        <a:xfrm>
          <a:off x="0" y="1702630"/>
          <a:ext cx="6492875"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B0A259-0C34-C544-8472-FFB168AF1D8E}">
      <dsp:nvSpPr>
        <dsp:cNvPr id="0" name=""/>
        <dsp:cNvSpPr/>
      </dsp:nvSpPr>
      <dsp:spPr>
        <a:xfrm>
          <a:off x="0" y="1702630"/>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This is life-changing money.  It puts us among the top grandmother donor groups internationally. </a:t>
          </a:r>
        </a:p>
      </dsp:txBody>
      <dsp:txXfrm>
        <a:off x="0" y="1702630"/>
        <a:ext cx="6492875" cy="1700138"/>
      </dsp:txXfrm>
    </dsp:sp>
    <dsp:sp modelId="{F4D543CD-1551-3F4D-99B7-94839BB23790}">
      <dsp:nvSpPr>
        <dsp:cNvPr id="0" name=""/>
        <dsp:cNvSpPr/>
      </dsp:nvSpPr>
      <dsp:spPr>
        <a:xfrm>
          <a:off x="0" y="3402769"/>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1C9EF7-A0B3-3246-AD13-2F4147CDA9EF}">
      <dsp:nvSpPr>
        <dsp:cNvPr id="0" name=""/>
        <dsp:cNvSpPr/>
      </dsp:nvSpPr>
      <dsp:spPr>
        <a:xfrm>
          <a:off x="0" y="3402769"/>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Our </a:t>
          </a:r>
          <a:r>
            <a:rPr lang="en-US" sz="2600" kern="1200" baseline="0"/>
            <a:t>total since 2009 is approximately </a:t>
          </a:r>
          <a:r>
            <a:rPr lang="en-US" sz="2600" kern="1200" baseline="0">
              <a:solidFill>
                <a:srgbClr val="FF0000"/>
              </a:solidFill>
            </a:rPr>
            <a:t>$752K</a:t>
          </a:r>
          <a:endParaRPr lang="en-US" sz="2600" kern="1200" dirty="0">
            <a:solidFill>
              <a:srgbClr val="FF0000"/>
            </a:solidFill>
          </a:endParaRPr>
        </a:p>
      </dsp:txBody>
      <dsp:txXfrm>
        <a:off x="0" y="3402769"/>
        <a:ext cx="6492875" cy="170013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146B39-EB9A-3B45-BFC6-E8A7570AE327}" type="datetimeFigureOut">
              <a:rPr lang="en-US" smtClean="0"/>
              <a:t>4/19/23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47EDCF-B6D0-F546-8B61-59196D7372C2}" type="slidenum">
              <a:rPr lang="en-US" smtClean="0"/>
              <a:t>‹#›</a:t>
            </a:fld>
            <a:endParaRPr lang="en-US"/>
          </a:p>
        </p:txBody>
      </p:sp>
    </p:spTree>
    <p:extLst>
      <p:ext uri="{BB962C8B-B14F-4D97-AF65-F5344CB8AC3E}">
        <p14:creationId xmlns:p14="http://schemas.microsoft.com/office/powerpoint/2010/main" val="2979396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Some of these factors are centuries old but continue to shape</a:t>
            </a:r>
            <a:r>
              <a:rPr lang="en-US" baseline="0" dirty="0"/>
              <a:t> the conditions for the population.  Others are recent and on-going factors.</a:t>
            </a:r>
            <a:endParaRPr lang="en-US" dirty="0"/>
          </a:p>
        </p:txBody>
      </p:sp>
      <p:sp>
        <p:nvSpPr>
          <p:cNvPr id="4" name="Slide Number Placeholder 3"/>
          <p:cNvSpPr>
            <a:spLocks noGrp="1"/>
          </p:cNvSpPr>
          <p:nvPr>
            <p:ph type="sldNum" sz="quarter" idx="10"/>
          </p:nvPr>
        </p:nvSpPr>
        <p:spPr/>
        <p:txBody>
          <a:bodyPr/>
          <a:lstStyle/>
          <a:p>
            <a:fld id="{7D7412F5-F2CC-414B-ADCD-A2E7858F7444}" type="slidenum">
              <a:rPr lang="en-US" smtClean="0"/>
              <a:pPr/>
              <a:t>5</a:t>
            </a:fld>
            <a:endParaRPr lang="en-US"/>
          </a:p>
        </p:txBody>
      </p:sp>
    </p:spTree>
    <p:extLst>
      <p:ext uri="{BB962C8B-B14F-4D97-AF65-F5344CB8AC3E}">
        <p14:creationId xmlns:p14="http://schemas.microsoft.com/office/powerpoint/2010/main" val="4232431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7A844297-B0DA-AEE7-67C1-21E96DE581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DAB43779-EFFA-54D1-490A-F297534785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39940" name="Slide Number Placeholder 3">
            <a:extLst>
              <a:ext uri="{FF2B5EF4-FFF2-40B4-BE49-F238E27FC236}">
                <a16:creationId xmlns:a16="http://schemas.microsoft.com/office/drawing/2014/main" id="{C7E8A2CA-E23D-12BD-4F56-2070ED7D0C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096583BE-752F-A549-8B78-4C5EE47719E7}" type="slidenum">
              <a:rPr lang="en-US" altLang="en-US" sz="1200">
                <a:latin typeface="Calibri" panose="020F0502020204030204" pitchFamily="34" charset="0"/>
              </a:rPr>
              <a:pPr eaLnBrk="1" hangingPunct="1"/>
              <a:t>26</a:t>
            </a:fld>
            <a:endParaRPr lang="en-US" altLang="en-US" sz="1200">
              <a:latin typeface="Calibri" panose="020F0502020204030204" pitchFamily="34" charset="0"/>
            </a:endParaRPr>
          </a:p>
        </p:txBody>
      </p:sp>
    </p:spTree>
    <p:extLst>
      <p:ext uri="{BB962C8B-B14F-4D97-AF65-F5344CB8AC3E}">
        <p14:creationId xmlns:p14="http://schemas.microsoft.com/office/powerpoint/2010/main" val="4134736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AB2346BB-7D96-80D4-4264-149B3BEBB9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013B8C8D-4773-B747-98A6-5CB2484DDF03}" type="slidenum">
              <a:rPr lang="en-US" altLang="en-US" sz="1200">
                <a:latin typeface="Calibri" panose="020F0502020204030204" pitchFamily="34" charset="0"/>
              </a:rPr>
              <a:pPr eaLnBrk="1" hangingPunct="1"/>
              <a:t>29</a:t>
            </a:fld>
            <a:endParaRPr lang="en-US" altLang="en-US" sz="1200">
              <a:latin typeface="Calibri" panose="020F0502020204030204" pitchFamily="34" charset="0"/>
            </a:endParaRPr>
          </a:p>
        </p:txBody>
      </p:sp>
      <p:sp>
        <p:nvSpPr>
          <p:cNvPr id="62467" name="Rectangle 2">
            <a:extLst>
              <a:ext uri="{FF2B5EF4-FFF2-40B4-BE49-F238E27FC236}">
                <a16:creationId xmlns:a16="http://schemas.microsoft.com/office/drawing/2014/main" id="{2776232A-7911-748B-D297-C91C971642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a:extLst>
              <a:ext uri="{FF2B5EF4-FFF2-40B4-BE49-F238E27FC236}">
                <a16:creationId xmlns:a16="http://schemas.microsoft.com/office/drawing/2014/main" id="{7026048B-9AED-63E8-FDAA-DB5F14EAB6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96938"/>
            <a:r>
              <a:rPr lang="en-US" altLang="en-US" sz="1400" i="1">
                <a:ea typeface="ＭＳ Ｐゴシック" panose="020B0600070205080204" pitchFamily="34" charset="-128"/>
              </a:rPr>
              <a:t>Photo: Eric O’Donnell</a:t>
            </a:r>
            <a:endParaRPr lang="en-CA" altLang="en-US" sz="1400" i="1">
              <a:ea typeface="ＭＳ Ｐゴシック" panose="020B0600070205080204" pitchFamily="34" charset="-128"/>
            </a:endParaRPr>
          </a:p>
          <a:p>
            <a:pPr defTabSz="896938" eaLnBrk="1" hangingPunct="1">
              <a:spcBef>
                <a:spcPct val="0"/>
              </a:spcBef>
            </a:pPr>
            <a:r>
              <a:rPr lang="en-CA" altLang="en-US" sz="1400" b="1">
                <a:ea typeface="ＭＳ Ｐゴシック" panose="020B0600070205080204" pitchFamily="34" charset="-128"/>
              </a:rPr>
              <a:t>Who is in this picture?  (grandmothers and children)  Who is missing?  Where are the daughters and the sons?</a:t>
            </a:r>
            <a:r>
              <a:rPr lang="en-CA" altLang="en-US" sz="1400">
                <a:ea typeface="ＭＳ Ｐゴシック" panose="020B0600070205080204" pitchFamily="34" charset="-128"/>
              </a:rPr>
              <a:t>   </a:t>
            </a:r>
            <a:r>
              <a:rPr lang="en-CA" altLang="en-US" sz="1400" b="1">
                <a:ea typeface="ＭＳ Ｐゴシック" panose="020B0600070205080204" pitchFamily="34" charset="-128"/>
              </a:rPr>
              <a:t>A whole missing generation, grieved by grandmothers and children alike. </a:t>
            </a:r>
          </a:p>
          <a:p>
            <a:pPr defTabSz="896938" eaLnBrk="1" hangingPunct="1">
              <a:spcBef>
                <a:spcPct val="0"/>
              </a:spcBef>
            </a:pPr>
            <a:r>
              <a:rPr lang="en-CA" altLang="en-US">
                <a:ea typeface="ＭＳ Ｐゴシック" panose="020B0600070205080204" pitchFamily="34" charset="-128"/>
              </a:rPr>
              <a:t>Use this slide or a story from your heart to </a:t>
            </a:r>
            <a:r>
              <a:rPr lang="en-CA" altLang="en-US" b="1">
                <a:ea typeface="ＭＳ Ｐゴシック" panose="020B0600070205080204" pitchFamily="34" charset="-128"/>
              </a:rPr>
              <a:t>connect emotionally </a:t>
            </a:r>
            <a:r>
              <a:rPr lang="en-CA" altLang="en-US">
                <a:ea typeface="ＭＳ Ｐゴシック" panose="020B0600070205080204" pitchFamily="34" charset="-128"/>
              </a:rPr>
              <a:t>with your audience.  Imagine if this was your family –This is a very graphic representation of the situation at the grassroots in sub Saharan Africa.  Take time to connect well.</a:t>
            </a:r>
          </a:p>
          <a:p>
            <a:pPr defTabSz="896938" eaLnBrk="1" hangingPunct="1">
              <a:spcBef>
                <a:spcPct val="0"/>
              </a:spcBef>
            </a:pPr>
            <a:r>
              <a:rPr lang="en-US" altLang="en-US">
                <a:ea typeface="ＭＳ Ｐゴシック" panose="020B0600070205080204" pitchFamily="34" charset="-128"/>
              </a:rPr>
              <a:t>Tell why you’re involved --  What inspires you?    Ask the audience if any have been to Africa</a:t>
            </a:r>
          </a:p>
          <a:p>
            <a:pPr defTabSz="896938" eaLnBrk="1" hangingPunct="1">
              <a:spcBef>
                <a:spcPct val="0"/>
              </a:spcBef>
            </a:pPr>
            <a:endParaRPr lang="en-US" altLang="en-US">
              <a:ea typeface="ＭＳ Ｐゴシック" panose="020B0600070205080204" pitchFamily="34" charset="-128"/>
            </a:endParaRPr>
          </a:p>
          <a:p>
            <a:pPr defTabSz="896938" eaLnBrk="1" hangingPunct="1">
              <a:spcBef>
                <a:spcPct val="0"/>
              </a:spcBef>
            </a:pPr>
            <a:endParaRPr lang="en-CA" altLang="en-US">
              <a:ea typeface="ＭＳ Ｐゴシック" panose="020B0600070205080204" pitchFamily="34" charset="-128"/>
            </a:endParaRPr>
          </a:p>
        </p:txBody>
      </p:sp>
    </p:spTree>
    <p:extLst>
      <p:ext uri="{BB962C8B-B14F-4D97-AF65-F5344CB8AC3E}">
        <p14:creationId xmlns:p14="http://schemas.microsoft.com/office/powerpoint/2010/main" val="860786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1DB18579-77F6-05AF-A38D-08878E2AFF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65517D00-ADE3-0F30-51BC-3D6E9A140A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64516" name="Slide Number Placeholder 3">
            <a:extLst>
              <a:ext uri="{FF2B5EF4-FFF2-40B4-BE49-F238E27FC236}">
                <a16:creationId xmlns:a16="http://schemas.microsoft.com/office/drawing/2014/main" id="{4CBD2E0E-718B-470B-1F8E-C961354BB7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7546A209-D95A-FF41-8E18-220E2D99ADF5}" type="slidenum">
              <a:rPr lang="en-US" altLang="en-US" sz="1200">
                <a:latin typeface="Calibri" panose="020F0502020204030204" pitchFamily="34" charset="0"/>
              </a:rPr>
              <a:pPr eaLnBrk="1" hangingPunct="1"/>
              <a:t>30</a:t>
            </a:fld>
            <a:endParaRPr lang="en-US" altLang="en-US" sz="1200">
              <a:latin typeface="Calibri" panose="020F0502020204030204" pitchFamily="34" charset="0"/>
            </a:endParaRPr>
          </a:p>
        </p:txBody>
      </p:sp>
    </p:spTree>
    <p:extLst>
      <p:ext uri="{BB962C8B-B14F-4D97-AF65-F5344CB8AC3E}">
        <p14:creationId xmlns:p14="http://schemas.microsoft.com/office/powerpoint/2010/main" val="2414377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1DB18579-77F6-05AF-A38D-08878E2AFF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65517D00-ADE3-0F30-51BC-3D6E9A140A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64516" name="Slide Number Placeholder 3">
            <a:extLst>
              <a:ext uri="{FF2B5EF4-FFF2-40B4-BE49-F238E27FC236}">
                <a16:creationId xmlns:a16="http://schemas.microsoft.com/office/drawing/2014/main" id="{4CBD2E0E-718B-470B-1F8E-C961354BB7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7546A209-D95A-FF41-8E18-220E2D99ADF5}" type="slidenum">
              <a:rPr lang="en-US" altLang="en-US" sz="1200">
                <a:latin typeface="Calibri" panose="020F0502020204030204" pitchFamily="34" charset="0"/>
              </a:rPr>
              <a:pPr eaLnBrk="1" hangingPunct="1"/>
              <a:t>31</a:t>
            </a:fld>
            <a:endParaRPr lang="en-US" altLang="en-US" sz="1200">
              <a:latin typeface="Calibri" panose="020F0502020204030204" pitchFamily="34" charset="0"/>
            </a:endParaRPr>
          </a:p>
        </p:txBody>
      </p:sp>
    </p:spTree>
    <p:extLst>
      <p:ext uri="{BB962C8B-B14F-4D97-AF65-F5344CB8AC3E}">
        <p14:creationId xmlns:p14="http://schemas.microsoft.com/office/powerpoint/2010/main" val="2349817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B3CBA11C-06F3-591B-4875-51769B4BD6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4ADAD79F-4EB1-2D77-22BD-DC3DFA9D13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68612" name="Slide Number Placeholder 3">
            <a:extLst>
              <a:ext uri="{FF2B5EF4-FFF2-40B4-BE49-F238E27FC236}">
                <a16:creationId xmlns:a16="http://schemas.microsoft.com/office/drawing/2014/main" id="{1B0DC586-F3EE-B2F8-7E08-010D8C5C4D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96C27F05-5C74-6549-8E8C-1C01953B070A}" type="slidenum">
              <a:rPr lang="en-US" altLang="en-US" sz="1200">
                <a:latin typeface="Calibri" panose="020F0502020204030204" pitchFamily="34" charset="0"/>
              </a:rPr>
              <a:pPr eaLnBrk="1" hangingPunct="1"/>
              <a:t>32</a:t>
            </a:fld>
            <a:endParaRPr lang="en-US" altLang="en-US" sz="1200">
              <a:latin typeface="Calibri" panose="020F0502020204030204" pitchFamily="34" charset="0"/>
            </a:endParaRPr>
          </a:p>
        </p:txBody>
      </p:sp>
    </p:spTree>
    <p:extLst>
      <p:ext uri="{BB962C8B-B14F-4D97-AF65-F5344CB8AC3E}">
        <p14:creationId xmlns:p14="http://schemas.microsoft.com/office/powerpoint/2010/main" val="1522880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5C7DD75A-A2A9-71FA-AD08-46BC53E03C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8BE193C0-9CB8-B305-6604-A803F6618E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70660" name="Slide Number Placeholder 3">
            <a:extLst>
              <a:ext uri="{FF2B5EF4-FFF2-40B4-BE49-F238E27FC236}">
                <a16:creationId xmlns:a16="http://schemas.microsoft.com/office/drawing/2014/main" id="{55893D28-B94D-4CCD-7F03-F2ADCF359D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D3A04902-AAF1-9F4D-B6FF-A20A71399217}" type="slidenum">
              <a:rPr lang="en-US" altLang="en-US" sz="1200">
                <a:latin typeface="Calibri" panose="020F0502020204030204" pitchFamily="34" charset="0"/>
              </a:rPr>
              <a:pPr eaLnBrk="1" hangingPunct="1"/>
              <a:t>33</a:t>
            </a:fld>
            <a:endParaRPr lang="en-US" altLang="en-US" sz="1200">
              <a:latin typeface="Calibri" panose="020F0502020204030204" pitchFamily="34" charset="0"/>
            </a:endParaRPr>
          </a:p>
        </p:txBody>
      </p:sp>
    </p:spTree>
    <p:extLst>
      <p:ext uri="{BB962C8B-B14F-4D97-AF65-F5344CB8AC3E}">
        <p14:creationId xmlns:p14="http://schemas.microsoft.com/office/powerpoint/2010/main" val="3773416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5C7DD75A-A2A9-71FA-AD08-46BC53E03C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8BE193C0-9CB8-B305-6604-A803F6618E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70660" name="Slide Number Placeholder 3">
            <a:extLst>
              <a:ext uri="{FF2B5EF4-FFF2-40B4-BE49-F238E27FC236}">
                <a16:creationId xmlns:a16="http://schemas.microsoft.com/office/drawing/2014/main" id="{55893D28-B94D-4CCD-7F03-F2ADCF359D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D3A04902-AAF1-9F4D-B6FF-A20A71399217}" type="slidenum">
              <a:rPr lang="en-US" altLang="en-US" sz="1200">
                <a:latin typeface="Calibri" panose="020F0502020204030204" pitchFamily="34" charset="0"/>
              </a:rPr>
              <a:pPr eaLnBrk="1" hangingPunct="1"/>
              <a:t>34</a:t>
            </a:fld>
            <a:endParaRPr lang="en-US" altLang="en-US" sz="1200">
              <a:latin typeface="Calibri" panose="020F0502020204030204" pitchFamily="34" charset="0"/>
            </a:endParaRPr>
          </a:p>
        </p:txBody>
      </p:sp>
    </p:spTree>
    <p:extLst>
      <p:ext uri="{BB962C8B-B14F-4D97-AF65-F5344CB8AC3E}">
        <p14:creationId xmlns:p14="http://schemas.microsoft.com/office/powerpoint/2010/main" val="2508566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F3B93276-D838-F2E0-C458-B0608CFB33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E311B0C9-A3AE-468A-B862-33002CC62E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Solidarity with Canadian women deepens.</a:t>
            </a:r>
          </a:p>
          <a:p>
            <a:pPr eaLnBrk="1" hangingPunct="1">
              <a:spcBef>
                <a:spcPct val="0"/>
              </a:spcBef>
            </a:pPr>
            <a:endParaRPr lang="en-US" altLang="en-US">
              <a:ea typeface="ＭＳ Ｐゴシック" panose="020B0600070205080204" pitchFamily="34" charset="-128"/>
            </a:endParaRPr>
          </a:p>
        </p:txBody>
      </p:sp>
      <p:sp>
        <p:nvSpPr>
          <p:cNvPr id="79876" name="Slide Number Placeholder 3">
            <a:extLst>
              <a:ext uri="{FF2B5EF4-FFF2-40B4-BE49-F238E27FC236}">
                <a16:creationId xmlns:a16="http://schemas.microsoft.com/office/drawing/2014/main" id="{AC1ED7C6-0F14-8C1C-47E2-D650D05CE4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CB2D933A-62E4-FB43-8CBB-B437B492F562}" type="slidenum">
              <a:rPr lang="en-US" altLang="en-US" sz="1200">
                <a:latin typeface="Calibri" panose="020F0502020204030204" pitchFamily="34" charset="0"/>
              </a:rPr>
              <a:pPr eaLnBrk="1" hangingPunct="1"/>
              <a:t>39</a:t>
            </a:fld>
            <a:endParaRPr lang="en-US" altLang="en-US" sz="1200">
              <a:latin typeface="Calibri" panose="020F0502020204030204" pitchFamily="34" charset="0"/>
            </a:endParaRPr>
          </a:p>
        </p:txBody>
      </p:sp>
    </p:spTree>
    <p:extLst>
      <p:ext uri="{BB962C8B-B14F-4D97-AF65-F5344CB8AC3E}">
        <p14:creationId xmlns:p14="http://schemas.microsoft.com/office/powerpoint/2010/main" val="3863325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03893923-9A74-A6A8-7528-CE5906E260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41D29C64-3B46-69DF-1053-89B7FBE1DD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99332" name="Slide Number Placeholder 3">
            <a:extLst>
              <a:ext uri="{FF2B5EF4-FFF2-40B4-BE49-F238E27FC236}">
                <a16:creationId xmlns:a16="http://schemas.microsoft.com/office/drawing/2014/main" id="{BCEF9C3F-2F07-96C5-AFA1-5B6D3076BE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E30C813B-B63F-9342-AD62-9BAB1DA3CE72}" type="slidenum">
              <a:rPr lang="en-US" altLang="en-US" sz="1200">
                <a:latin typeface="Calibri" panose="020F0502020204030204" pitchFamily="34" charset="0"/>
              </a:rPr>
              <a:pPr eaLnBrk="1" hangingPunct="1"/>
              <a:t>49</a:t>
            </a:fld>
            <a:endParaRPr lang="en-US" altLang="en-US" sz="1200">
              <a:latin typeface="Calibri" panose="020F0502020204030204" pitchFamily="34" charset="0"/>
            </a:endParaRPr>
          </a:p>
        </p:txBody>
      </p:sp>
    </p:spTree>
    <p:extLst>
      <p:ext uri="{BB962C8B-B14F-4D97-AF65-F5344CB8AC3E}">
        <p14:creationId xmlns:p14="http://schemas.microsoft.com/office/powerpoint/2010/main" val="346567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57953B2D-F113-7C33-D153-6D42647A963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1183D77D-61FF-3931-40A6-A757730792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52228" name="Slide Number Placeholder 3">
            <a:extLst>
              <a:ext uri="{FF2B5EF4-FFF2-40B4-BE49-F238E27FC236}">
                <a16:creationId xmlns:a16="http://schemas.microsoft.com/office/drawing/2014/main" id="{09217EC5-0A0D-2097-83B2-28B3BC648C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07D6D795-2F04-4445-A912-C3027F90C11F}" type="slidenum">
              <a:rPr lang="en-US" altLang="en-US" sz="1200">
                <a:latin typeface="Calibri" panose="020F0502020204030204" pitchFamily="34" charset="0"/>
              </a:rPr>
              <a:pPr eaLnBrk="1" hangingPunct="1"/>
              <a:t>60</a:t>
            </a:fld>
            <a:endParaRPr lang="en-US" altLang="en-US" sz="1200">
              <a:latin typeface="Calibri" panose="020F0502020204030204" pitchFamily="34" charset="0"/>
            </a:endParaRPr>
          </a:p>
        </p:txBody>
      </p:sp>
    </p:spTree>
    <p:extLst>
      <p:ext uri="{BB962C8B-B14F-4D97-AF65-F5344CB8AC3E}">
        <p14:creationId xmlns:p14="http://schemas.microsoft.com/office/powerpoint/2010/main" val="2780317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 you think that slavery is old news and should</a:t>
            </a:r>
            <a:r>
              <a:rPr lang="en-US" baseline="0" dirty="0"/>
              <a:t> not be a factor in modern day, just consider the residual effects of slavery in America.</a:t>
            </a:r>
            <a:endParaRPr lang="en-US" dirty="0"/>
          </a:p>
        </p:txBody>
      </p:sp>
      <p:sp>
        <p:nvSpPr>
          <p:cNvPr id="4" name="Slide Number Placeholder 3"/>
          <p:cNvSpPr>
            <a:spLocks noGrp="1"/>
          </p:cNvSpPr>
          <p:nvPr>
            <p:ph type="sldNum" sz="quarter" idx="10"/>
          </p:nvPr>
        </p:nvSpPr>
        <p:spPr/>
        <p:txBody>
          <a:bodyPr/>
          <a:lstStyle/>
          <a:p>
            <a:fld id="{7D7412F5-F2CC-414B-ADCD-A2E7858F7444}" type="slidenum">
              <a:rPr lang="en-US" smtClean="0"/>
              <a:pPr/>
              <a:t>6</a:t>
            </a:fld>
            <a:endParaRPr lang="en-US"/>
          </a:p>
        </p:txBody>
      </p:sp>
    </p:spTree>
    <p:extLst>
      <p:ext uri="{BB962C8B-B14F-4D97-AF65-F5344CB8AC3E}">
        <p14:creationId xmlns:p14="http://schemas.microsoft.com/office/powerpoint/2010/main" val="1095736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57953B2D-F113-7C33-D153-6D42647A963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1183D77D-61FF-3931-40A6-A757730792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52228" name="Slide Number Placeholder 3">
            <a:extLst>
              <a:ext uri="{FF2B5EF4-FFF2-40B4-BE49-F238E27FC236}">
                <a16:creationId xmlns:a16="http://schemas.microsoft.com/office/drawing/2014/main" id="{09217EC5-0A0D-2097-83B2-28B3BC648C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07D6D795-2F04-4445-A912-C3027F90C11F}" type="slidenum">
              <a:rPr lang="en-US" altLang="en-US" sz="1200">
                <a:latin typeface="Calibri" panose="020F0502020204030204" pitchFamily="34" charset="0"/>
              </a:rPr>
              <a:pPr eaLnBrk="1" hangingPunct="1"/>
              <a:t>61</a:t>
            </a:fld>
            <a:endParaRPr lang="en-US" altLang="en-US" sz="1200">
              <a:latin typeface="Calibri" panose="020F0502020204030204" pitchFamily="34" charset="0"/>
            </a:endParaRPr>
          </a:p>
        </p:txBody>
      </p:sp>
    </p:spTree>
    <p:extLst>
      <p:ext uri="{BB962C8B-B14F-4D97-AF65-F5344CB8AC3E}">
        <p14:creationId xmlns:p14="http://schemas.microsoft.com/office/powerpoint/2010/main" val="2010563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6393202-888A-B3E7-DEC4-D3A314D46A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92B85054-C930-DC67-39A2-5533607727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i="1">
                <a:ea typeface="ＭＳ Ｐゴシック" panose="020B0600070205080204" pitchFamily="34" charset="-128"/>
              </a:rPr>
              <a:t>Photo: Alexis MacDonald</a:t>
            </a:r>
          </a:p>
          <a:p>
            <a:pPr eaLnBrk="1" hangingPunct="1">
              <a:spcBef>
                <a:spcPct val="0"/>
              </a:spcBef>
            </a:pPr>
            <a:r>
              <a:rPr lang="en-CA" altLang="en-US">
                <a:ea typeface="ＭＳ Ｐゴシック" panose="020B0600070205080204" pitchFamily="34" charset="-128"/>
              </a:rPr>
              <a:t>We’ll talk more about Grandmothers later</a:t>
            </a:r>
          </a:p>
        </p:txBody>
      </p:sp>
      <p:sp>
        <p:nvSpPr>
          <p:cNvPr id="59396" name="Slide Number Placeholder 3">
            <a:extLst>
              <a:ext uri="{FF2B5EF4-FFF2-40B4-BE49-F238E27FC236}">
                <a16:creationId xmlns:a16="http://schemas.microsoft.com/office/drawing/2014/main" id="{AC26BAED-4FEC-344C-6615-F31AB7B3D1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BA5F43F4-CBC2-2544-812A-2EBEC7939A18}" type="slidenum">
              <a:rPr lang="en-US" altLang="en-US" sz="1200">
                <a:latin typeface="Calibri" panose="020F0502020204030204" pitchFamily="34" charset="0"/>
              </a:rPr>
              <a:pPr eaLnBrk="1" hangingPunct="1"/>
              <a:t>62</a:t>
            </a:fld>
            <a:endParaRPr lang="en-US" altLang="en-US" sz="1200">
              <a:latin typeface="Calibri" panose="020F0502020204030204" pitchFamily="34" charset="0"/>
            </a:endParaRPr>
          </a:p>
        </p:txBody>
      </p:sp>
    </p:spTree>
    <p:extLst>
      <p:ext uri="{BB962C8B-B14F-4D97-AF65-F5344CB8AC3E}">
        <p14:creationId xmlns:p14="http://schemas.microsoft.com/office/powerpoint/2010/main" val="54208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D7412F5-F2CC-414B-ADCD-A2E7858F7444}" type="slidenum">
              <a:rPr lang="en-US" smtClean="0"/>
              <a:pPr/>
              <a:t>7</a:t>
            </a:fld>
            <a:endParaRPr lang="en-US"/>
          </a:p>
        </p:txBody>
      </p:sp>
    </p:spTree>
    <p:extLst>
      <p:ext uri="{BB962C8B-B14F-4D97-AF65-F5344CB8AC3E}">
        <p14:creationId xmlns:p14="http://schemas.microsoft.com/office/powerpoint/2010/main" val="4186220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This is similar to First Nations who considered their traditional lands to straddle both Canada and the US.  Are they “Canadian” or </a:t>
            </a:r>
            <a:endParaRPr lang="en-US" dirty="0"/>
          </a:p>
        </p:txBody>
      </p:sp>
      <p:sp>
        <p:nvSpPr>
          <p:cNvPr id="4" name="Slide Number Placeholder 3"/>
          <p:cNvSpPr>
            <a:spLocks noGrp="1"/>
          </p:cNvSpPr>
          <p:nvPr>
            <p:ph type="sldNum" sz="quarter" idx="10"/>
          </p:nvPr>
        </p:nvSpPr>
        <p:spPr/>
        <p:txBody>
          <a:bodyPr/>
          <a:lstStyle/>
          <a:p>
            <a:fld id="{7D7412F5-F2CC-414B-ADCD-A2E7858F7444}" type="slidenum">
              <a:rPr lang="en-US" smtClean="0"/>
              <a:pPr/>
              <a:t>9</a:t>
            </a:fld>
            <a:endParaRPr lang="en-US"/>
          </a:p>
        </p:txBody>
      </p:sp>
    </p:spTree>
    <p:extLst>
      <p:ext uri="{BB962C8B-B14F-4D97-AF65-F5344CB8AC3E}">
        <p14:creationId xmlns:p14="http://schemas.microsoft.com/office/powerpoint/2010/main" val="3814190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Rape was used as a weapon of war in Rwanda and caused a spike in HIV infections.</a:t>
            </a:r>
          </a:p>
        </p:txBody>
      </p:sp>
      <p:sp>
        <p:nvSpPr>
          <p:cNvPr id="4" name="Slide Number Placeholder 3"/>
          <p:cNvSpPr>
            <a:spLocks noGrp="1"/>
          </p:cNvSpPr>
          <p:nvPr>
            <p:ph type="sldNum" sz="quarter" idx="10"/>
          </p:nvPr>
        </p:nvSpPr>
        <p:spPr/>
        <p:txBody>
          <a:bodyPr/>
          <a:lstStyle/>
          <a:p>
            <a:fld id="{7D7412F5-F2CC-414B-ADCD-A2E7858F7444}" type="slidenum">
              <a:rPr lang="en-US" smtClean="0"/>
              <a:pPr/>
              <a:t>10</a:t>
            </a:fld>
            <a:endParaRPr lang="en-US"/>
          </a:p>
        </p:txBody>
      </p:sp>
    </p:spTree>
    <p:extLst>
      <p:ext uri="{BB962C8B-B14F-4D97-AF65-F5344CB8AC3E}">
        <p14:creationId xmlns:p14="http://schemas.microsoft.com/office/powerpoint/2010/main" val="4030819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B94EEAA6-623A-532A-6671-03F1A79349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16D6EE69-3AD9-11DC-C291-907A79896D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29700" name="Slide Number Placeholder 3">
            <a:extLst>
              <a:ext uri="{FF2B5EF4-FFF2-40B4-BE49-F238E27FC236}">
                <a16:creationId xmlns:a16="http://schemas.microsoft.com/office/drawing/2014/main" id="{C2D832FE-52B4-25BD-F6EF-57A2B898A8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6DF56CDC-6206-044E-9CA1-65E2DFFE4736}" type="slidenum">
              <a:rPr lang="en-US" altLang="en-US" sz="1200">
                <a:latin typeface="Calibri" panose="020F0502020204030204" pitchFamily="34" charset="0"/>
              </a:rPr>
              <a:pPr eaLnBrk="1" hangingPunct="1"/>
              <a:t>15</a:t>
            </a:fld>
            <a:endParaRPr lang="en-US" altLang="en-US" sz="1200">
              <a:latin typeface="Calibri" panose="020F0502020204030204" pitchFamily="34" charset="0"/>
            </a:endParaRPr>
          </a:p>
        </p:txBody>
      </p:sp>
    </p:spTree>
    <p:extLst>
      <p:ext uri="{BB962C8B-B14F-4D97-AF65-F5344CB8AC3E}">
        <p14:creationId xmlns:p14="http://schemas.microsoft.com/office/powerpoint/2010/main" val="1437775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C6C8A6F2-6E9B-FB28-7688-EA2FA0FB0B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35226565-F089-5CE0-42B1-AB85D1B2AB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33796" name="Slide Number Placeholder 3">
            <a:extLst>
              <a:ext uri="{FF2B5EF4-FFF2-40B4-BE49-F238E27FC236}">
                <a16:creationId xmlns:a16="http://schemas.microsoft.com/office/drawing/2014/main" id="{C13C0DE5-47A3-A0AA-04C4-92379E1C49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F3EAFAC1-744F-B141-A873-BB1C42751913}" type="slidenum">
              <a:rPr lang="en-US" altLang="en-US" sz="1200">
                <a:latin typeface="Calibri" panose="020F0502020204030204" pitchFamily="34" charset="0"/>
              </a:rPr>
              <a:pPr eaLnBrk="1" hangingPunct="1"/>
              <a:t>22</a:t>
            </a:fld>
            <a:endParaRPr lang="en-US" altLang="en-US" sz="1200">
              <a:latin typeface="Calibri" panose="020F0502020204030204" pitchFamily="34" charset="0"/>
            </a:endParaRPr>
          </a:p>
        </p:txBody>
      </p:sp>
    </p:spTree>
    <p:extLst>
      <p:ext uri="{BB962C8B-B14F-4D97-AF65-F5344CB8AC3E}">
        <p14:creationId xmlns:p14="http://schemas.microsoft.com/office/powerpoint/2010/main" val="3237402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C6C8A6F2-6E9B-FB28-7688-EA2FA0FB0B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35226565-F089-5CE0-42B1-AB85D1B2AB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33796" name="Slide Number Placeholder 3">
            <a:extLst>
              <a:ext uri="{FF2B5EF4-FFF2-40B4-BE49-F238E27FC236}">
                <a16:creationId xmlns:a16="http://schemas.microsoft.com/office/drawing/2014/main" id="{C13C0DE5-47A3-A0AA-04C4-92379E1C49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F3EAFAC1-744F-B141-A873-BB1C42751913}" type="slidenum">
              <a:rPr lang="en-US" altLang="en-US" sz="1200">
                <a:latin typeface="Calibri" panose="020F0502020204030204" pitchFamily="34" charset="0"/>
              </a:rPr>
              <a:pPr eaLnBrk="1" hangingPunct="1"/>
              <a:t>24</a:t>
            </a:fld>
            <a:endParaRPr lang="en-US" altLang="en-US" sz="1200">
              <a:latin typeface="Calibri" panose="020F0502020204030204" pitchFamily="34" charset="0"/>
            </a:endParaRPr>
          </a:p>
        </p:txBody>
      </p:sp>
    </p:spTree>
    <p:extLst>
      <p:ext uri="{BB962C8B-B14F-4D97-AF65-F5344CB8AC3E}">
        <p14:creationId xmlns:p14="http://schemas.microsoft.com/office/powerpoint/2010/main" val="176920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BD11D89E-0339-49EC-2FC1-846545FBB5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D749C98C-CB1A-A165-BD40-3569E1F420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Change undereducated</a:t>
            </a:r>
          </a:p>
        </p:txBody>
      </p:sp>
      <p:sp>
        <p:nvSpPr>
          <p:cNvPr id="37892" name="Slide Number Placeholder 3">
            <a:extLst>
              <a:ext uri="{FF2B5EF4-FFF2-40B4-BE49-F238E27FC236}">
                <a16:creationId xmlns:a16="http://schemas.microsoft.com/office/drawing/2014/main" id="{77FD9459-8616-C5F9-06AE-6CB6C4855E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66D118BF-8BAA-E548-A920-754A2F1BB664}" type="slidenum">
              <a:rPr lang="en-US" altLang="en-US" sz="1200">
                <a:latin typeface="Calibri" panose="020F0502020204030204" pitchFamily="34" charset="0"/>
              </a:rPr>
              <a:pPr eaLnBrk="1" hangingPunct="1"/>
              <a:t>25</a:t>
            </a:fld>
            <a:endParaRPr lang="en-US" altLang="en-US" sz="1200">
              <a:latin typeface="Calibri" panose="020F0502020204030204" pitchFamily="34" charset="0"/>
            </a:endParaRPr>
          </a:p>
        </p:txBody>
      </p:sp>
    </p:spTree>
    <p:extLst>
      <p:ext uri="{BB962C8B-B14F-4D97-AF65-F5344CB8AC3E}">
        <p14:creationId xmlns:p14="http://schemas.microsoft.com/office/powerpoint/2010/main" val="2632533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58F720-40BA-5047-930D-F025ABC3FAB4}" type="datetimeFigureOut">
              <a:rPr lang="en-US" smtClean="0"/>
              <a:t>4/19/23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8E1ECC-B6A1-4740-8E00-5CD5A45D1173}" type="slidenum">
              <a:rPr lang="en-US" smtClean="0"/>
              <a:t>‹#›</a:t>
            </a:fld>
            <a:endParaRPr lang="en-US"/>
          </a:p>
        </p:txBody>
      </p:sp>
    </p:spTree>
    <p:extLst>
      <p:ext uri="{BB962C8B-B14F-4D97-AF65-F5344CB8AC3E}">
        <p14:creationId xmlns:p14="http://schemas.microsoft.com/office/powerpoint/2010/main" val="963734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58F720-40BA-5047-930D-F025ABC3FAB4}" type="datetimeFigureOut">
              <a:rPr lang="en-US" smtClean="0"/>
              <a:t>4/19/23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8E1ECC-B6A1-4740-8E00-5CD5A45D1173}" type="slidenum">
              <a:rPr lang="en-US" smtClean="0"/>
              <a:t>‹#›</a:t>
            </a:fld>
            <a:endParaRPr lang="en-US"/>
          </a:p>
        </p:txBody>
      </p:sp>
    </p:spTree>
    <p:extLst>
      <p:ext uri="{BB962C8B-B14F-4D97-AF65-F5344CB8AC3E}">
        <p14:creationId xmlns:p14="http://schemas.microsoft.com/office/powerpoint/2010/main" val="2908984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58F720-40BA-5047-930D-F025ABC3FAB4}" type="datetimeFigureOut">
              <a:rPr lang="en-US" smtClean="0"/>
              <a:t>4/19/23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8E1ECC-B6A1-4740-8E00-5CD5A45D1173}" type="slidenum">
              <a:rPr lang="en-US" smtClean="0"/>
              <a:t>‹#›</a:t>
            </a:fld>
            <a:endParaRPr lang="en-US"/>
          </a:p>
        </p:txBody>
      </p:sp>
    </p:spTree>
    <p:extLst>
      <p:ext uri="{BB962C8B-B14F-4D97-AF65-F5344CB8AC3E}">
        <p14:creationId xmlns:p14="http://schemas.microsoft.com/office/powerpoint/2010/main" val="119417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58F720-40BA-5047-930D-F025ABC3FAB4}" type="datetimeFigureOut">
              <a:rPr lang="en-US" smtClean="0"/>
              <a:t>4/19/23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8E1ECC-B6A1-4740-8E00-5CD5A45D1173}" type="slidenum">
              <a:rPr lang="en-US" smtClean="0"/>
              <a:t>‹#›</a:t>
            </a:fld>
            <a:endParaRPr lang="en-US"/>
          </a:p>
        </p:txBody>
      </p:sp>
    </p:spTree>
    <p:extLst>
      <p:ext uri="{BB962C8B-B14F-4D97-AF65-F5344CB8AC3E}">
        <p14:creationId xmlns:p14="http://schemas.microsoft.com/office/powerpoint/2010/main" val="2012517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58F720-40BA-5047-930D-F025ABC3FAB4}" type="datetimeFigureOut">
              <a:rPr lang="en-US" smtClean="0"/>
              <a:t>4/19/23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8E1ECC-B6A1-4740-8E00-5CD5A45D1173}" type="slidenum">
              <a:rPr lang="en-US" smtClean="0"/>
              <a:t>‹#›</a:t>
            </a:fld>
            <a:endParaRPr lang="en-US"/>
          </a:p>
        </p:txBody>
      </p:sp>
    </p:spTree>
    <p:extLst>
      <p:ext uri="{BB962C8B-B14F-4D97-AF65-F5344CB8AC3E}">
        <p14:creationId xmlns:p14="http://schemas.microsoft.com/office/powerpoint/2010/main" val="226174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58F720-40BA-5047-930D-F025ABC3FAB4}" type="datetimeFigureOut">
              <a:rPr lang="en-US" smtClean="0"/>
              <a:t>4/19/23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8E1ECC-B6A1-4740-8E00-5CD5A45D1173}" type="slidenum">
              <a:rPr lang="en-US" smtClean="0"/>
              <a:t>‹#›</a:t>
            </a:fld>
            <a:endParaRPr lang="en-US"/>
          </a:p>
        </p:txBody>
      </p:sp>
    </p:spTree>
    <p:extLst>
      <p:ext uri="{BB962C8B-B14F-4D97-AF65-F5344CB8AC3E}">
        <p14:creationId xmlns:p14="http://schemas.microsoft.com/office/powerpoint/2010/main" val="4078511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58F720-40BA-5047-930D-F025ABC3FAB4}" type="datetimeFigureOut">
              <a:rPr lang="en-US" smtClean="0"/>
              <a:t>4/19/23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8E1ECC-B6A1-4740-8E00-5CD5A45D1173}" type="slidenum">
              <a:rPr lang="en-US" smtClean="0"/>
              <a:t>‹#›</a:t>
            </a:fld>
            <a:endParaRPr lang="en-US"/>
          </a:p>
        </p:txBody>
      </p:sp>
    </p:spTree>
    <p:extLst>
      <p:ext uri="{BB962C8B-B14F-4D97-AF65-F5344CB8AC3E}">
        <p14:creationId xmlns:p14="http://schemas.microsoft.com/office/powerpoint/2010/main" val="1398095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F58F720-40BA-5047-930D-F025ABC3FAB4}" type="datetimeFigureOut">
              <a:rPr lang="en-US" smtClean="0"/>
              <a:t>4/19/23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8E1ECC-B6A1-4740-8E00-5CD5A45D1173}" type="slidenum">
              <a:rPr lang="en-US" smtClean="0"/>
              <a:t>‹#›</a:t>
            </a:fld>
            <a:endParaRPr lang="en-US"/>
          </a:p>
        </p:txBody>
      </p:sp>
    </p:spTree>
    <p:extLst>
      <p:ext uri="{BB962C8B-B14F-4D97-AF65-F5344CB8AC3E}">
        <p14:creationId xmlns:p14="http://schemas.microsoft.com/office/powerpoint/2010/main" val="2426667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58F720-40BA-5047-930D-F025ABC3FAB4}" type="datetimeFigureOut">
              <a:rPr lang="en-US" smtClean="0"/>
              <a:t>4/19/23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8E1ECC-B6A1-4740-8E00-5CD5A45D1173}" type="slidenum">
              <a:rPr lang="en-US" smtClean="0"/>
              <a:t>‹#›</a:t>
            </a:fld>
            <a:endParaRPr lang="en-US"/>
          </a:p>
        </p:txBody>
      </p:sp>
    </p:spTree>
    <p:extLst>
      <p:ext uri="{BB962C8B-B14F-4D97-AF65-F5344CB8AC3E}">
        <p14:creationId xmlns:p14="http://schemas.microsoft.com/office/powerpoint/2010/main" val="4043035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58F720-40BA-5047-930D-F025ABC3FAB4}" type="datetimeFigureOut">
              <a:rPr lang="en-US" smtClean="0"/>
              <a:t>4/19/23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8E1ECC-B6A1-4740-8E00-5CD5A45D1173}" type="slidenum">
              <a:rPr lang="en-US" smtClean="0"/>
              <a:t>‹#›</a:t>
            </a:fld>
            <a:endParaRPr lang="en-US"/>
          </a:p>
        </p:txBody>
      </p:sp>
    </p:spTree>
    <p:extLst>
      <p:ext uri="{BB962C8B-B14F-4D97-AF65-F5344CB8AC3E}">
        <p14:creationId xmlns:p14="http://schemas.microsoft.com/office/powerpoint/2010/main" val="1326925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58F720-40BA-5047-930D-F025ABC3FAB4}" type="datetimeFigureOut">
              <a:rPr lang="en-US" smtClean="0"/>
              <a:t>4/19/23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8E1ECC-B6A1-4740-8E00-5CD5A45D1173}" type="slidenum">
              <a:rPr lang="en-US" smtClean="0"/>
              <a:t>‹#›</a:t>
            </a:fld>
            <a:endParaRPr lang="en-US"/>
          </a:p>
        </p:txBody>
      </p:sp>
    </p:spTree>
    <p:extLst>
      <p:ext uri="{BB962C8B-B14F-4D97-AF65-F5344CB8AC3E}">
        <p14:creationId xmlns:p14="http://schemas.microsoft.com/office/powerpoint/2010/main" val="1643525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58F720-40BA-5047-930D-F025ABC3FAB4}" type="datetimeFigureOut">
              <a:rPr lang="en-US" smtClean="0"/>
              <a:t>4/19/23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8E1ECC-B6A1-4740-8E00-5CD5A45D1173}" type="slidenum">
              <a:rPr lang="en-US" smtClean="0"/>
              <a:t>‹#›</a:t>
            </a:fld>
            <a:endParaRPr lang="en-US"/>
          </a:p>
        </p:txBody>
      </p:sp>
    </p:spTree>
    <p:extLst>
      <p:ext uri="{BB962C8B-B14F-4D97-AF65-F5344CB8AC3E}">
        <p14:creationId xmlns:p14="http://schemas.microsoft.com/office/powerpoint/2010/main" val="224086511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Layout" Target="../diagrams/layout4.xml"/><Relationship Id="rId7" Type="http://schemas.openxmlformats.org/officeDocument/2006/relationships/image" Target="../media/image34.pn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C4EA77-3344-AB72-1E0C-8A45B89D6E5A}"/>
              </a:ext>
            </a:extLst>
          </p:cNvPr>
          <p:cNvSpPr>
            <a:spLocks noGrp="1"/>
          </p:cNvSpPr>
          <p:nvPr>
            <p:ph type="title"/>
          </p:nvPr>
        </p:nvSpPr>
        <p:spPr/>
        <p:txBody>
          <a:bodyPr/>
          <a:lstStyle/>
          <a:p>
            <a:r>
              <a:rPr lang="en-US" dirty="0"/>
              <a:t>Royal City </a:t>
            </a:r>
            <a:r>
              <a:rPr lang="en-US" dirty="0" err="1"/>
              <a:t>Gogos</a:t>
            </a:r>
            <a:endParaRPr lang="en-US" dirty="0"/>
          </a:p>
        </p:txBody>
      </p:sp>
      <p:sp>
        <p:nvSpPr>
          <p:cNvPr id="7" name="Content Placeholder 6">
            <a:extLst>
              <a:ext uri="{FF2B5EF4-FFF2-40B4-BE49-F238E27FC236}">
                <a16:creationId xmlns:a16="http://schemas.microsoft.com/office/drawing/2014/main" id="{29E7C964-F5DE-2919-D947-438D55FEF6E8}"/>
              </a:ext>
            </a:extLst>
          </p:cNvPr>
          <p:cNvSpPr>
            <a:spLocks noGrp="1"/>
          </p:cNvSpPr>
          <p:nvPr>
            <p:ph idx="1"/>
          </p:nvPr>
        </p:nvSpPr>
        <p:spPr/>
        <p:txBody>
          <a:bodyPr/>
          <a:lstStyle/>
          <a:p>
            <a:endParaRPr lang="en-US"/>
          </a:p>
        </p:txBody>
      </p:sp>
      <p:sp>
        <p:nvSpPr>
          <p:cNvPr id="8" name="Text Placeholder 7">
            <a:extLst>
              <a:ext uri="{FF2B5EF4-FFF2-40B4-BE49-F238E27FC236}">
                <a16:creationId xmlns:a16="http://schemas.microsoft.com/office/drawing/2014/main" id="{8C9A2281-61A4-6C10-69B8-DE4E5710B817}"/>
              </a:ext>
            </a:extLst>
          </p:cNvPr>
          <p:cNvSpPr>
            <a:spLocks noGrp="1"/>
          </p:cNvSpPr>
          <p:nvPr>
            <p:ph type="body" sz="half" idx="2"/>
          </p:nvPr>
        </p:nvSpPr>
        <p:spPr/>
        <p:txBody>
          <a:bodyPr>
            <a:normAutofit/>
          </a:bodyPr>
          <a:lstStyle/>
          <a:p>
            <a:r>
              <a:rPr lang="en-US" sz="2800" b="1" dirty="0"/>
              <a:t>Hand in Hand with African </a:t>
            </a:r>
          </a:p>
          <a:p>
            <a:r>
              <a:rPr lang="en-US" sz="2800" b="1" dirty="0"/>
              <a:t>Grandmothers</a:t>
            </a:r>
          </a:p>
          <a:p>
            <a:r>
              <a:rPr lang="en-US" sz="2800" dirty="0"/>
              <a:t>2009 - 2023</a:t>
            </a:r>
          </a:p>
        </p:txBody>
      </p:sp>
      <p:pic>
        <p:nvPicPr>
          <p:cNvPr id="5" name="Picture 4" descr="A picture containing person, indoor&#10;&#10;Description automatically generated">
            <a:extLst>
              <a:ext uri="{FF2B5EF4-FFF2-40B4-BE49-F238E27FC236}">
                <a16:creationId xmlns:a16="http://schemas.microsoft.com/office/drawing/2014/main" id="{CE58EC35-4ECD-4367-8E04-CFC44DE35698}"/>
              </a:ext>
            </a:extLst>
          </p:cNvPr>
          <p:cNvPicPr>
            <a:picLocks noChangeAspect="1"/>
          </p:cNvPicPr>
          <p:nvPr/>
        </p:nvPicPr>
        <p:blipFill>
          <a:blip r:embed="rId2"/>
          <a:stretch>
            <a:fillRect/>
          </a:stretch>
        </p:blipFill>
        <p:spPr>
          <a:xfrm>
            <a:off x="4071722" y="729626"/>
            <a:ext cx="7546423" cy="5398747"/>
          </a:xfrm>
          <a:prstGeom prst="rect">
            <a:avLst/>
          </a:prstGeom>
        </p:spPr>
      </p:pic>
    </p:spTree>
    <p:extLst>
      <p:ext uri="{BB962C8B-B14F-4D97-AF65-F5344CB8AC3E}">
        <p14:creationId xmlns:p14="http://schemas.microsoft.com/office/powerpoint/2010/main" val="3150163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4360" y="640263"/>
            <a:ext cx="3822192" cy="1344975"/>
          </a:xfrm>
        </p:spPr>
        <p:txBody>
          <a:bodyPr vert="horz" lIns="91440" tIns="45720" rIns="91440" bIns="45720" rtlCol="0" anchor="ctr">
            <a:normAutofit/>
          </a:bodyPr>
          <a:lstStyle/>
          <a:p>
            <a:r>
              <a:rPr lang="en-US" sz="3600" kern="1200">
                <a:solidFill>
                  <a:schemeClr val="bg1"/>
                </a:solidFill>
                <a:latin typeface="+mj-lt"/>
                <a:ea typeface="+mj-ea"/>
                <a:cs typeface="+mj-cs"/>
              </a:rPr>
              <a:t>Effects of colonialism</a:t>
            </a:r>
          </a:p>
        </p:txBody>
      </p:sp>
      <p:cxnSp>
        <p:nvCxnSpPr>
          <p:cNvPr id="22" name="Straight Connector 21">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93610" y="2121763"/>
            <a:ext cx="3822192" cy="3773010"/>
          </a:xfrm>
        </p:spPr>
        <p:txBody>
          <a:bodyPr vert="horz" lIns="91440" tIns="45720" rIns="91440" bIns="45720" rtlCol="0">
            <a:normAutofit fontScale="92500" lnSpcReduction="10000"/>
          </a:bodyPr>
          <a:lstStyle/>
          <a:p>
            <a:r>
              <a:rPr lang="en-US" sz="2000" dirty="0">
                <a:solidFill>
                  <a:schemeClr val="bg1"/>
                </a:solidFill>
              </a:rPr>
              <a:t>Unnatural “country” divisions created no loyalty to the new nation and caused people to revert to their ethnic background for identity.</a:t>
            </a:r>
          </a:p>
          <a:p>
            <a:r>
              <a:rPr lang="en-US" sz="2000" dirty="0">
                <a:solidFill>
                  <a:schemeClr val="bg1"/>
                </a:solidFill>
              </a:rPr>
              <a:t>Colonial masters used a “Divide and Rule” strategy to pit ethnic groups against each other.</a:t>
            </a:r>
          </a:p>
          <a:p>
            <a:r>
              <a:rPr lang="en-US" sz="2000" dirty="0">
                <a:solidFill>
                  <a:schemeClr val="bg1"/>
                </a:solidFill>
              </a:rPr>
              <a:t>This created a heritage of warring  and death.  </a:t>
            </a:r>
          </a:p>
          <a:p>
            <a:r>
              <a:rPr lang="en-US" sz="2000" dirty="0">
                <a:solidFill>
                  <a:schemeClr val="bg1"/>
                </a:solidFill>
              </a:rPr>
              <a:t>The Rwandan genocide, in which approximately 1 million people were killed in less than 100 days, is one example of this.</a:t>
            </a:r>
          </a:p>
          <a:p>
            <a:endParaRPr lang="en-US" sz="1700" dirty="0">
              <a:solidFill>
                <a:schemeClr val="bg1"/>
              </a:solidFill>
            </a:endParaRPr>
          </a:p>
        </p:txBody>
      </p:sp>
      <p:pic>
        <p:nvPicPr>
          <p:cNvPr id="5" name="Content Placeholder 4" descr="Screen Shot 2017-03-17 at 8.03.27 AM.png"/>
          <p:cNvPicPr>
            <a:picLocks noGrp="1" noChangeAspect="1"/>
          </p:cNvPicPr>
          <p:nvPr>
            <p:ph sz="half" idx="2"/>
          </p:nvPr>
        </p:nvPicPr>
        <p:blipFill rotWithShape="1">
          <a:blip r:embed="rId3"/>
          <a:srcRect l="22076" r="6902" b="1"/>
          <a:stretch/>
        </p:blipFill>
        <p:spPr>
          <a:xfrm>
            <a:off x="5651158" y="484632"/>
            <a:ext cx="5515768" cy="5733287"/>
          </a:xfrm>
          <a:prstGeom prst="rect">
            <a:avLst/>
          </a:prstGeom>
        </p:spPr>
      </p:pic>
    </p:spTree>
    <p:extLst>
      <p:ext uri="{BB962C8B-B14F-4D97-AF65-F5344CB8AC3E}">
        <p14:creationId xmlns:p14="http://schemas.microsoft.com/office/powerpoint/2010/main" val="545899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5000" y="640823"/>
            <a:ext cx="3418659" cy="5583148"/>
          </a:xfrm>
        </p:spPr>
        <p:txBody>
          <a:bodyPr anchor="ctr">
            <a:normAutofit/>
          </a:bodyPr>
          <a:lstStyle/>
          <a:p>
            <a:r>
              <a:rPr lang="en-US" sz="5400"/>
              <a:t>Effects of colonialism</a:t>
            </a:r>
          </a:p>
        </p:txBody>
      </p:sp>
      <p:sp>
        <p:nvSpPr>
          <p:cNvPr id="3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FAF13AEC-D799-8221-61CB-AF6A5C6AE0F2}"/>
              </a:ext>
            </a:extLst>
          </p:cNvPr>
          <p:cNvGraphicFramePr>
            <a:graphicFrameLocks noGrp="1"/>
          </p:cNvGraphicFramePr>
          <p:nvPr>
            <p:ph idx="1"/>
            <p:extLst>
              <p:ext uri="{D42A27DB-BD31-4B8C-83A1-F6EECF244321}">
                <p14:modId xmlns:p14="http://schemas.microsoft.com/office/powerpoint/2010/main" val="3052790553"/>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0244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4360" y="640263"/>
            <a:ext cx="3822192" cy="1344975"/>
          </a:xfrm>
        </p:spPr>
        <p:txBody>
          <a:bodyPr vert="horz" lIns="91440" tIns="45720" rIns="91440" bIns="45720" rtlCol="0" anchor="ctr">
            <a:normAutofit/>
          </a:bodyPr>
          <a:lstStyle/>
          <a:p>
            <a:r>
              <a:rPr lang="en-US" sz="3600" kern="1200">
                <a:solidFill>
                  <a:schemeClr val="bg1"/>
                </a:solidFill>
                <a:latin typeface="+mj-lt"/>
                <a:ea typeface="+mj-ea"/>
                <a:cs typeface="+mj-cs"/>
              </a:rPr>
              <a:t>Effects of colonialism:</a:t>
            </a:r>
          </a:p>
        </p:txBody>
      </p:sp>
      <p:cxnSp>
        <p:nvCxnSpPr>
          <p:cNvPr id="20" name="Straight Connector 19">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sz="half" idx="1"/>
          </p:nvPr>
        </p:nvSpPr>
        <p:spPr>
          <a:xfrm>
            <a:off x="593610" y="2121763"/>
            <a:ext cx="3822192" cy="3773010"/>
          </a:xfrm>
        </p:spPr>
        <p:txBody>
          <a:bodyPr vert="horz" lIns="91440" tIns="45720" rIns="91440" bIns="45720" rtlCol="0">
            <a:noAutofit/>
          </a:bodyPr>
          <a:lstStyle/>
          <a:p>
            <a:r>
              <a:rPr lang="en-US" sz="2400" dirty="0">
                <a:solidFill>
                  <a:schemeClr val="bg1"/>
                </a:solidFill>
              </a:rPr>
              <a:t>The spread of AIDS can be mapped in “hot spots” along the highway systems of Africa.</a:t>
            </a:r>
          </a:p>
          <a:p>
            <a:r>
              <a:rPr lang="en-US" sz="2400" dirty="0">
                <a:solidFill>
                  <a:schemeClr val="bg1"/>
                </a:solidFill>
              </a:rPr>
              <a:t>This map is an example.</a:t>
            </a:r>
          </a:p>
          <a:p>
            <a:r>
              <a:rPr lang="en-US" sz="2400" dirty="0">
                <a:solidFill>
                  <a:schemeClr val="bg1"/>
                </a:solidFill>
              </a:rPr>
              <a:t>Young girls often frequent the truck stops to get money to feed their families.</a:t>
            </a:r>
          </a:p>
        </p:txBody>
      </p:sp>
      <p:pic>
        <p:nvPicPr>
          <p:cNvPr id="6" name="Content Placeholder 5" descr="Screen Shot 2017-03-19 at 2.56.12 PM.png"/>
          <p:cNvPicPr>
            <a:picLocks noGrp="1" noChangeAspect="1"/>
          </p:cNvPicPr>
          <p:nvPr>
            <p:ph sz="half" idx="2"/>
          </p:nvPr>
        </p:nvPicPr>
        <p:blipFill rotWithShape="1">
          <a:blip r:embed="rId2"/>
          <a:srcRect t="7798" r="-3" b="9823"/>
          <a:stretch/>
        </p:blipFill>
        <p:spPr>
          <a:xfrm>
            <a:off x="5651200" y="484632"/>
            <a:ext cx="5515683" cy="5733287"/>
          </a:xfrm>
          <a:prstGeom prst="rect">
            <a:avLst/>
          </a:prstGeom>
        </p:spPr>
      </p:pic>
    </p:spTree>
    <p:extLst>
      <p:ext uri="{BB962C8B-B14F-4D97-AF65-F5344CB8AC3E}">
        <p14:creationId xmlns:p14="http://schemas.microsoft.com/office/powerpoint/2010/main" val="2298243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1412488"/>
            <a:ext cx="2899189" cy="4363844"/>
          </a:xfrm>
        </p:spPr>
        <p:txBody>
          <a:bodyPr anchor="t">
            <a:normAutofit/>
          </a:bodyPr>
          <a:lstStyle/>
          <a:p>
            <a:r>
              <a:rPr lang="en-US" sz="4000">
                <a:solidFill>
                  <a:srgbClr val="FFFFFF"/>
                </a:solidFill>
              </a:rPr>
              <a:t>Effects of colonialism:</a:t>
            </a:r>
          </a:p>
        </p:txBody>
      </p:sp>
      <p:sp>
        <p:nvSpPr>
          <p:cNvPr id="3" name="Content Placeholder 2"/>
          <p:cNvSpPr>
            <a:spLocks noGrp="1"/>
          </p:cNvSpPr>
          <p:nvPr>
            <p:ph sz="half" idx="1"/>
          </p:nvPr>
        </p:nvSpPr>
        <p:spPr>
          <a:xfrm>
            <a:off x="4380855" y="562708"/>
            <a:ext cx="3427283" cy="5213625"/>
          </a:xfrm>
        </p:spPr>
        <p:txBody>
          <a:bodyPr>
            <a:noAutofit/>
          </a:bodyPr>
          <a:lstStyle/>
          <a:p>
            <a:r>
              <a:rPr lang="en-US" dirty="0">
                <a:latin typeface="+mj-lt"/>
              </a:rPr>
              <a:t>In the 1960s as independence from colonial masters was about to occur:</a:t>
            </a:r>
          </a:p>
          <a:p>
            <a:r>
              <a:rPr lang="en-US" dirty="0">
                <a:latin typeface="+mj-lt"/>
              </a:rPr>
              <a:t>death rates for African children were the highest in the world</a:t>
            </a:r>
          </a:p>
          <a:p>
            <a:r>
              <a:rPr lang="en-US" dirty="0">
                <a:latin typeface="+mj-lt"/>
              </a:rPr>
              <a:t>life expectancy in African countries was the lowest in the world</a:t>
            </a:r>
          </a:p>
          <a:p>
            <a:r>
              <a:rPr lang="en-US" dirty="0">
                <a:latin typeface="+mj-lt"/>
              </a:rPr>
              <a:t>16% were illiterate</a:t>
            </a:r>
          </a:p>
        </p:txBody>
      </p:sp>
      <p:cxnSp>
        <p:nvCxnSpPr>
          <p:cNvPr id="16"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sz="half" idx="2"/>
          </p:nvPr>
        </p:nvSpPr>
        <p:spPr>
          <a:xfrm>
            <a:off x="8451604" y="562708"/>
            <a:ext cx="3197701" cy="5213625"/>
          </a:xfrm>
        </p:spPr>
        <p:txBody>
          <a:bodyPr>
            <a:noAutofit/>
          </a:bodyPr>
          <a:lstStyle/>
          <a:p>
            <a:r>
              <a:rPr lang="en-US" dirty="0">
                <a:latin typeface="+mj-lt"/>
              </a:rPr>
              <a:t>in all sub Saharan countries there were only 8000 secondary school graduations per 200 million people.</a:t>
            </a:r>
          </a:p>
          <a:p>
            <a:r>
              <a:rPr lang="en-US" dirty="0">
                <a:latin typeface="+mj-lt"/>
              </a:rPr>
              <a:t>France did not build a single university.</a:t>
            </a:r>
          </a:p>
          <a:p>
            <a:r>
              <a:rPr lang="en-US" dirty="0">
                <a:latin typeface="+mj-lt"/>
              </a:rPr>
              <a:t>Portugal burned all their infrastructure upon departure.</a:t>
            </a:r>
          </a:p>
        </p:txBody>
      </p:sp>
    </p:spTree>
    <p:extLst>
      <p:ext uri="{BB962C8B-B14F-4D97-AF65-F5344CB8AC3E}">
        <p14:creationId xmlns:p14="http://schemas.microsoft.com/office/powerpoint/2010/main" val="3794734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Legacy of colonialism</a:t>
            </a:r>
          </a:p>
        </p:txBody>
      </p:sp>
      <p:sp>
        <p:nvSpPr>
          <p:cNvPr id="4" name="Content Placeholder 3"/>
          <p:cNvSpPr>
            <a:spLocks noGrp="1"/>
          </p:cNvSpPr>
          <p:nvPr>
            <p:ph sz="half" idx="2"/>
          </p:nvPr>
        </p:nvSpPr>
        <p:spPr>
          <a:xfrm>
            <a:off x="674237" y="4170501"/>
            <a:ext cx="3657600" cy="1525597"/>
          </a:xfrm>
        </p:spPr>
        <p:txBody>
          <a:bodyPr vert="horz" lIns="91440" tIns="45720" rIns="91440" bIns="45720" rtlCol="0">
            <a:normAutofit/>
          </a:bodyPr>
          <a:lstStyle/>
          <a:p>
            <a:pPr marL="0" indent="0" algn="ctr">
              <a:buNone/>
            </a:pPr>
            <a:r>
              <a:rPr lang="en-US" sz="2000" kern="1200">
                <a:solidFill>
                  <a:srgbClr val="FFFFFF"/>
                </a:solidFill>
                <a:latin typeface="+mn-lt"/>
                <a:ea typeface="+mn-ea"/>
                <a:cs typeface="+mn-cs"/>
              </a:rPr>
              <a:t>African countries were so impoverished by colonialism they had few resources to combat HIV/AIDS</a:t>
            </a:r>
          </a:p>
        </p:txBody>
      </p:sp>
      <p:cxnSp>
        <p:nvCxnSpPr>
          <p:cNvPr id="49" name="Straight Connector 48">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Content Placeholder 5" descr="Screen Shot 2017-03-21 at 3.23.10 PM.png"/>
          <p:cNvPicPr>
            <a:picLocks noGrp="1" noChangeAspect="1"/>
          </p:cNvPicPr>
          <p:nvPr>
            <p:ph sz="half" idx="1"/>
          </p:nvPr>
        </p:nvPicPr>
        <p:blipFill>
          <a:blip r:embed="rId2"/>
          <a:srcRect t="-26075" b="-26075"/>
          <a:stretch>
            <a:fillRect/>
          </a:stretch>
        </p:blipFill>
        <p:spPr>
          <a:xfrm>
            <a:off x="5136818" y="99646"/>
            <a:ext cx="6718298" cy="6658708"/>
          </a:xfrm>
          <a:prstGeom prst="rect">
            <a:avLst/>
          </a:prstGeom>
        </p:spPr>
      </p:pic>
    </p:spTree>
    <p:extLst>
      <p:ext uri="{BB962C8B-B14F-4D97-AF65-F5344CB8AC3E}">
        <p14:creationId xmlns:p14="http://schemas.microsoft.com/office/powerpoint/2010/main" val="2531037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89" name="Rectangle 2868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4" name="Title 6">
            <a:extLst>
              <a:ext uri="{FF2B5EF4-FFF2-40B4-BE49-F238E27FC236}">
                <a16:creationId xmlns:a16="http://schemas.microsoft.com/office/drawing/2014/main" id="{EF6EBE53-E97E-18B9-2393-EB6D945C6E0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altLang="en-US" sz="4600"/>
              <a:t>AIDS and Gender Inequality</a:t>
            </a:r>
          </a:p>
        </p:txBody>
      </p:sp>
      <p:sp>
        <p:nvSpPr>
          <p:cNvPr id="2869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6" name="Text Placeholder 4">
            <a:extLst>
              <a:ext uri="{FF2B5EF4-FFF2-40B4-BE49-F238E27FC236}">
                <a16:creationId xmlns:a16="http://schemas.microsoft.com/office/drawing/2014/main" id="{B7AA693C-D570-C81C-0888-5D77B539A263}"/>
              </a:ext>
            </a:extLst>
          </p:cNvPr>
          <p:cNvSpPr>
            <a:spLocks noGrp="1"/>
          </p:cNvSpPr>
          <p:nvPr>
            <p:ph sz="half" idx="2"/>
          </p:nvPr>
        </p:nvSpPr>
        <p:spPr>
          <a:xfrm>
            <a:off x="640080" y="2872899"/>
            <a:ext cx="4243589" cy="3320668"/>
          </a:xfrm>
        </p:spPr>
        <p:txBody>
          <a:bodyPr vert="horz" lIns="91440" tIns="45720" rIns="91440" bIns="45720" rtlCol="0">
            <a:normAutofit/>
          </a:bodyPr>
          <a:lstStyle/>
          <a:p>
            <a:r>
              <a:rPr lang="en-US" altLang="en-US" dirty="0"/>
              <a:t> Women are                 </a:t>
            </a:r>
            <a:br>
              <a:rPr lang="en-US" altLang="en-US" dirty="0"/>
            </a:br>
            <a:r>
              <a:rPr lang="en-US" altLang="en-US" dirty="0"/>
              <a:t> especially  </a:t>
            </a:r>
            <a:br>
              <a:rPr lang="en-US" altLang="en-US" dirty="0"/>
            </a:br>
            <a:r>
              <a:rPr lang="en-US" altLang="en-US" dirty="0"/>
              <a:t> vulnerable.  </a:t>
            </a:r>
          </a:p>
          <a:p>
            <a:endParaRPr lang="en-US" altLang="en-US" sz="2200" dirty="0"/>
          </a:p>
        </p:txBody>
      </p:sp>
      <p:pic>
        <p:nvPicPr>
          <p:cNvPr id="28675" name="Content Placeholder 5" descr="African Grandmothers Gathering - Food Preparation - 2 - Photo by Ricki Horowitz.jpg">
            <a:extLst>
              <a:ext uri="{FF2B5EF4-FFF2-40B4-BE49-F238E27FC236}">
                <a16:creationId xmlns:a16="http://schemas.microsoft.com/office/drawing/2014/main" id="{F72EC63A-2B3A-C81D-50AD-A8B93D5B58B3}"/>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31335" b="236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8677" name="Slide Number Placeholder 7">
            <a:extLst>
              <a:ext uri="{FF2B5EF4-FFF2-40B4-BE49-F238E27FC236}">
                <a16:creationId xmlns:a16="http://schemas.microsoft.com/office/drawing/2014/main" id="{746ABD31-A4DB-49C0-E665-25120DEC44B2}"/>
              </a:ext>
            </a:extLst>
          </p:cNvPr>
          <p:cNvSpPr>
            <a:spLocks noGrp="1"/>
          </p:cNvSpPr>
          <p:nvPr>
            <p:ph type="sldNum" sz="quarter" idx="12"/>
          </p:nvPr>
        </p:nvSpPr>
        <p:spPr bwMode="auto">
          <a:xfrm>
            <a:off x="10439400" y="6356350"/>
            <a:ext cx="914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914400" eaLnBrk="1" hangingPunct="1">
              <a:spcAft>
                <a:spcPts val="600"/>
              </a:spcAft>
              <a:defRPr/>
            </a:pPr>
            <a:fld id="{DCBFF179-9B55-7946-A199-CB94B35B2E68}" type="slidenum">
              <a:rPr lang="en-US" altLang="en-US" sz="1200">
                <a:solidFill>
                  <a:srgbClr val="FFFFFF"/>
                </a:solidFill>
                <a:latin typeface="Calibri" panose="020F0502020204030204"/>
                <a:cs typeface="+mn-cs"/>
              </a:rPr>
              <a:pPr defTabSz="914400" eaLnBrk="1" hangingPunct="1">
                <a:spcAft>
                  <a:spcPts val="600"/>
                </a:spcAft>
                <a:defRPr/>
              </a:pPr>
              <a:t>15</a:t>
            </a:fld>
            <a:endParaRPr lang="en-US" altLang="en-US" sz="1200">
              <a:solidFill>
                <a:srgbClr val="FFFFFF"/>
              </a:solidFill>
              <a:latin typeface="Calibri" panose="020F0502020204030204"/>
              <a:cs typeface="+mn-cs"/>
            </a:endParaRPr>
          </a:p>
        </p:txBody>
      </p:sp>
    </p:spTree>
    <p:extLst>
      <p:ext uri="{BB962C8B-B14F-4D97-AF65-F5344CB8AC3E}">
        <p14:creationId xmlns:p14="http://schemas.microsoft.com/office/powerpoint/2010/main" val="3147336238"/>
      </p:ext>
    </p:extLst>
  </p:cSld>
  <p:clrMapOvr>
    <a:masterClrMapping/>
  </p:clrMapOvr>
  <p:transition advTm="1250">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30" name="Rectangle 3072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2" name="Title 6">
            <a:extLst>
              <a:ext uri="{FF2B5EF4-FFF2-40B4-BE49-F238E27FC236}">
                <a16:creationId xmlns:a16="http://schemas.microsoft.com/office/drawing/2014/main" id="{2F784CED-764B-BE07-909B-3B15D01B17A5}"/>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altLang="en-US" sz="4600"/>
              <a:t>AIDS and Gender Inequality</a:t>
            </a:r>
          </a:p>
        </p:txBody>
      </p:sp>
      <p:sp>
        <p:nvSpPr>
          <p:cNvPr id="3073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3" name="Content Placeholder 7">
            <a:extLst>
              <a:ext uri="{FF2B5EF4-FFF2-40B4-BE49-F238E27FC236}">
                <a16:creationId xmlns:a16="http://schemas.microsoft.com/office/drawing/2014/main" id="{975C7BFC-03C3-C2A5-D34A-5F00284C3FFA}"/>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altLang="en-US" dirty="0"/>
              <a:t>Some women are purchased with a bride price and become chattel. They have little or no control over their personal security, their health, their finances or their sexual autonomy.</a:t>
            </a:r>
          </a:p>
        </p:txBody>
      </p:sp>
      <p:pic>
        <p:nvPicPr>
          <p:cNvPr id="30724" name="Content Placeholder 9" descr="IMG_7852 - Version 2.jpg">
            <a:extLst>
              <a:ext uri="{FF2B5EF4-FFF2-40B4-BE49-F238E27FC236}">
                <a16:creationId xmlns:a16="http://schemas.microsoft.com/office/drawing/2014/main" id="{D27A9BFC-1381-8462-AF47-99ABD80C610F}"/>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715" r="-1" b="3273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0725" name="Slide Number Placeholder 4">
            <a:extLst>
              <a:ext uri="{FF2B5EF4-FFF2-40B4-BE49-F238E27FC236}">
                <a16:creationId xmlns:a16="http://schemas.microsoft.com/office/drawing/2014/main" id="{2C4F7152-1EE5-F73D-C6E5-A5AED76B7EEB}"/>
              </a:ext>
            </a:extLst>
          </p:cNvPr>
          <p:cNvSpPr>
            <a:spLocks noGrp="1"/>
          </p:cNvSpPr>
          <p:nvPr>
            <p:ph type="sldNum" sz="quarter" idx="12"/>
          </p:nvPr>
        </p:nvSpPr>
        <p:spPr bwMode="auto">
          <a:xfrm>
            <a:off x="10439400" y="6356350"/>
            <a:ext cx="914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914400" eaLnBrk="1" hangingPunct="1">
              <a:spcAft>
                <a:spcPts val="600"/>
              </a:spcAft>
              <a:defRPr/>
            </a:pPr>
            <a:fld id="{6D5DCE2B-21D5-B34E-9C2F-CFB02BE0153E}" type="slidenum">
              <a:rPr lang="en-US" altLang="en-US" sz="1200">
                <a:solidFill>
                  <a:srgbClr val="FFFFFF"/>
                </a:solidFill>
                <a:latin typeface="Calibri" panose="020F0502020204030204"/>
                <a:cs typeface="+mn-cs"/>
              </a:rPr>
              <a:pPr defTabSz="914400" eaLnBrk="1" hangingPunct="1">
                <a:spcAft>
                  <a:spcPts val="600"/>
                </a:spcAft>
                <a:defRPr/>
              </a:pPr>
              <a:t>16</a:t>
            </a:fld>
            <a:endParaRPr lang="en-US" altLang="en-US" sz="1200">
              <a:solidFill>
                <a:srgbClr val="FFFFFF"/>
              </a:solidFill>
              <a:latin typeface="Calibri" panose="020F0502020204030204"/>
              <a:cs typeface="+mn-cs"/>
            </a:endParaRPr>
          </a:p>
        </p:txBody>
      </p:sp>
    </p:spTree>
    <p:extLst>
      <p:ext uri="{BB962C8B-B14F-4D97-AF65-F5344CB8AC3E}">
        <p14:creationId xmlns:p14="http://schemas.microsoft.com/office/powerpoint/2010/main" val="283035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BF433-DA84-F401-5413-C7DF832C323E}"/>
              </a:ext>
            </a:extLst>
          </p:cNvPr>
          <p:cNvSpPr>
            <a:spLocks noGrp="1"/>
          </p:cNvSpPr>
          <p:nvPr>
            <p:ph type="title"/>
          </p:nvPr>
        </p:nvSpPr>
        <p:spPr/>
        <p:txBody>
          <a:bodyPr/>
          <a:lstStyle/>
          <a:p>
            <a:r>
              <a:rPr lang="en-US" dirty="0"/>
              <a:t>Meet Philly. Part 1</a:t>
            </a:r>
          </a:p>
        </p:txBody>
      </p:sp>
    </p:spTree>
    <p:extLst>
      <p:ext uri="{BB962C8B-B14F-4D97-AF65-F5344CB8AC3E}">
        <p14:creationId xmlns:p14="http://schemas.microsoft.com/office/powerpoint/2010/main" val="1616428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0784"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9A5226B8-2956-8024-E89D-769B4B8C73FA}"/>
              </a:ext>
            </a:extLst>
          </p:cNvPr>
          <p:cNvSpPr>
            <a:spLocks noGrp="1"/>
          </p:cNvSpPr>
          <p:nvPr>
            <p:ph type="ctrTitle"/>
          </p:nvPr>
        </p:nvSpPr>
        <p:spPr>
          <a:xfrm>
            <a:off x="2558716" y="955309"/>
            <a:ext cx="7074568" cy="2898975"/>
          </a:xfrm>
        </p:spPr>
        <p:txBody>
          <a:bodyPr>
            <a:normAutofit fontScale="90000"/>
          </a:bodyPr>
          <a:lstStyle/>
          <a:p>
            <a:r>
              <a:rPr lang="en-US" sz="6600" dirty="0">
                <a:solidFill>
                  <a:srgbClr val="FFFFFF"/>
                </a:solidFill>
              </a:rPr>
              <a:t>Context for the formation of the Stephen Lewis Foundation</a:t>
            </a:r>
          </a:p>
        </p:txBody>
      </p:sp>
      <p:sp>
        <p:nvSpPr>
          <p:cNvPr id="1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1464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18" name="Rectangle 430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0" name="Title 1">
            <a:extLst>
              <a:ext uri="{FF2B5EF4-FFF2-40B4-BE49-F238E27FC236}">
                <a16:creationId xmlns:a16="http://schemas.microsoft.com/office/drawing/2014/main" id="{C5FE3DC7-3B88-9753-AE1D-3366D450D20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altLang="en-US" sz="5000"/>
              <a:t>Who is Stephen Lewis?</a:t>
            </a:r>
          </a:p>
        </p:txBody>
      </p:sp>
      <p:sp>
        <p:nvSpPr>
          <p:cNvPr id="430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2" name="Content Placeholder 3">
            <a:extLst>
              <a:ext uri="{FF2B5EF4-FFF2-40B4-BE49-F238E27FC236}">
                <a16:creationId xmlns:a16="http://schemas.microsoft.com/office/drawing/2014/main" id="{3CEE7986-4F9F-6120-1E81-61064E66A3DB}"/>
              </a:ext>
            </a:extLst>
          </p:cNvPr>
          <p:cNvSpPr>
            <a:spLocks noGrp="1"/>
          </p:cNvSpPr>
          <p:nvPr>
            <p:ph sz="half" idx="2"/>
          </p:nvPr>
        </p:nvSpPr>
        <p:spPr>
          <a:xfrm>
            <a:off x="640080" y="2872899"/>
            <a:ext cx="4243589" cy="3320668"/>
          </a:xfrm>
        </p:spPr>
        <p:txBody>
          <a:bodyPr vert="horz" lIns="91440" tIns="45720" rIns="91440" bIns="45720" rtlCol="0">
            <a:normAutofit/>
          </a:bodyPr>
          <a:lstStyle/>
          <a:p>
            <a:r>
              <a:rPr lang="en-US" altLang="en-US" sz="2200" dirty="0"/>
              <a:t>Former UN Ambassador </a:t>
            </a:r>
          </a:p>
          <a:p>
            <a:r>
              <a:rPr lang="en-US" altLang="en-US" sz="2200" dirty="0"/>
              <a:t>Former Special Envoy for AIDS in Africa</a:t>
            </a:r>
          </a:p>
          <a:p>
            <a:r>
              <a:rPr lang="en-US" altLang="en-US" sz="2200" dirty="0"/>
              <a:t>Renowned Canadian humanitarian</a:t>
            </a:r>
          </a:p>
          <a:p>
            <a:r>
              <a:rPr lang="en-US" altLang="en-US" sz="2200" dirty="0"/>
              <a:t>His daughter Ilana Landsberg-Lewis was a human rights lawyer with the UN.</a:t>
            </a:r>
          </a:p>
          <a:p>
            <a:r>
              <a:rPr lang="en-US" altLang="en-US" sz="2200" dirty="0"/>
              <a:t>Chair of the SLF board</a:t>
            </a:r>
          </a:p>
          <a:p>
            <a:endParaRPr lang="en-US" altLang="en-US" sz="2200" dirty="0"/>
          </a:p>
          <a:p>
            <a:endParaRPr lang="en-US" altLang="en-US" sz="2200" dirty="0"/>
          </a:p>
        </p:txBody>
      </p:sp>
      <p:pic>
        <p:nvPicPr>
          <p:cNvPr id="43011" name="Content Placeholder 4" descr="163 (1).jpg">
            <a:extLst>
              <a:ext uri="{FF2B5EF4-FFF2-40B4-BE49-F238E27FC236}">
                <a16:creationId xmlns:a16="http://schemas.microsoft.com/office/drawing/2014/main" id="{5ADCAE8F-263E-4971-6764-2637DC4777E8}"/>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6524" r="1652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3013" name="Slide Number Placeholder 5">
            <a:extLst>
              <a:ext uri="{FF2B5EF4-FFF2-40B4-BE49-F238E27FC236}">
                <a16:creationId xmlns:a16="http://schemas.microsoft.com/office/drawing/2014/main" id="{A4CB3332-A412-7B98-BDDD-C2956E13EC32}"/>
              </a:ext>
            </a:extLst>
          </p:cNvPr>
          <p:cNvSpPr>
            <a:spLocks noGrp="1"/>
          </p:cNvSpPr>
          <p:nvPr>
            <p:ph type="sldNum" sz="quarter" idx="12"/>
          </p:nvPr>
        </p:nvSpPr>
        <p:spPr bwMode="auto">
          <a:xfrm>
            <a:off x="10439400" y="6356350"/>
            <a:ext cx="914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914400" eaLnBrk="1" hangingPunct="1">
              <a:spcAft>
                <a:spcPts val="600"/>
              </a:spcAft>
              <a:defRPr/>
            </a:pPr>
            <a:fld id="{F3F04A50-A213-A14E-B4D4-DF0DF449CF33}" type="slidenum">
              <a:rPr lang="en-US" altLang="en-US" sz="1200">
                <a:solidFill>
                  <a:srgbClr val="FFFFFF"/>
                </a:solidFill>
                <a:latin typeface="Calibri" panose="020F0502020204030204"/>
                <a:cs typeface="+mn-cs"/>
              </a:rPr>
              <a:pPr defTabSz="914400" eaLnBrk="1" hangingPunct="1">
                <a:spcAft>
                  <a:spcPts val="600"/>
                </a:spcAft>
                <a:defRPr/>
              </a:pPr>
              <a:t>19</a:t>
            </a:fld>
            <a:endParaRPr lang="en-US" altLang="en-US" sz="1200">
              <a:solidFill>
                <a:srgbClr val="FFFFFF"/>
              </a:solidFill>
              <a:latin typeface="Calibri" panose="020F0502020204030204"/>
              <a:cs typeface="+mn-cs"/>
            </a:endParaRPr>
          </a:p>
        </p:txBody>
      </p:sp>
    </p:spTree>
    <p:extLst>
      <p:ext uri="{BB962C8B-B14F-4D97-AF65-F5344CB8AC3E}">
        <p14:creationId xmlns:p14="http://schemas.microsoft.com/office/powerpoint/2010/main" val="1865926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earing yellow shirts&#10;&#10;Description automatically generated with low confidence">
            <a:extLst>
              <a:ext uri="{FF2B5EF4-FFF2-40B4-BE49-F238E27FC236}">
                <a16:creationId xmlns:a16="http://schemas.microsoft.com/office/drawing/2014/main" id="{6B9666F4-3192-BE87-A12A-98133677A18E}"/>
              </a:ext>
            </a:extLst>
          </p:cNvPr>
          <p:cNvPicPr>
            <a:picLocks noChangeAspect="1"/>
          </p:cNvPicPr>
          <p:nvPr/>
        </p:nvPicPr>
        <p:blipFill>
          <a:blip r:embed="rId2"/>
          <a:stretch>
            <a:fillRect/>
          </a:stretch>
        </p:blipFill>
        <p:spPr>
          <a:xfrm>
            <a:off x="2032000" y="381000"/>
            <a:ext cx="7772400" cy="5829300"/>
          </a:xfrm>
          <a:prstGeom prst="rect">
            <a:avLst/>
          </a:prstGeom>
        </p:spPr>
      </p:pic>
    </p:spTree>
    <p:extLst>
      <p:ext uri="{BB962C8B-B14F-4D97-AF65-F5344CB8AC3E}">
        <p14:creationId xmlns:p14="http://schemas.microsoft.com/office/powerpoint/2010/main" val="345102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94" name="Rectangle 4199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86" name="Title 1">
            <a:extLst>
              <a:ext uri="{FF2B5EF4-FFF2-40B4-BE49-F238E27FC236}">
                <a16:creationId xmlns:a16="http://schemas.microsoft.com/office/drawing/2014/main" id="{C30158BB-3B29-5773-7FF9-0EE22793CDBE}"/>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altLang="en-US" sz="2600" dirty="0">
                <a:solidFill>
                  <a:srgbClr val="FFFFFF"/>
                </a:solidFill>
              </a:rPr>
              <a:t>The Stephen Lewis Foundation was founded in 2003 by Stephen Lewis and Ilana Landsberg-Lewis.  The goal of the SLF was to Ease the Pain of AIDS in Africa.</a:t>
            </a:r>
          </a:p>
        </p:txBody>
      </p:sp>
      <p:cxnSp>
        <p:nvCxnSpPr>
          <p:cNvPr id="41996" name="Straight Connector 4199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1988" name="Content Placeholder 5" descr="164.jpg">
            <a:extLst>
              <a:ext uri="{FF2B5EF4-FFF2-40B4-BE49-F238E27FC236}">
                <a16:creationId xmlns:a16="http://schemas.microsoft.com/office/drawing/2014/main" id="{60193460-2DD1-0EF6-4EC0-048196EB402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94434" y="2426818"/>
            <a:ext cx="5330182" cy="3997637"/>
          </a:xfrm>
          <a:prstGeom prst="rect">
            <a:avLst/>
          </a:prstGeom>
        </p:spPr>
      </p:pic>
      <p:cxnSp>
        <p:nvCxnSpPr>
          <p:cNvPr id="41998" name="Straight Connector 4199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2" name="Picture 2" descr="G2GTrip2014_South Africa_Photographer_SLF_AlexisMacDonald (61).jpg">
            <a:extLst>
              <a:ext uri="{FF2B5EF4-FFF2-40B4-BE49-F238E27FC236}">
                <a16:creationId xmlns:a16="http://schemas.microsoft.com/office/drawing/2014/main" id="{0B602163-1E03-6F17-45AF-C4A104B780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445073" y="2604724"/>
            <a:ext cx="5455917" cy="36418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Slide Number Placeholder 4">
            <a:extLst>
              <a:ext uri="{FF2B5EF4-FFF2-40B4-BE49-F238E27FC236}">
                <a16:creationId xmlns:a16="http://schemas.microsoft.com/office/drawing/2014/main" id="{D90290B9-948F-3149-4BB2-B008A626E601}"/>
              </a:ext>
            </a:extLst>
          </p:cNvPr>
          <p:cNvSpPr>
            <a:spLocks noGrp="1"/>
          </p:cNvSpPr>
          <p:nvPr>
            <p:ph type="sldNum" sz="quarter" idx="12"/>
          </p:nvPr>
        </p:nvSpPr>
        <p:spPr bwMode="auto">
          <a:xfrm>
            <a:off x="8603343" y="6522430"/>
            <a:ext cx="2743200" cy="34747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914400" eaLnBrk="1" hangingPunct="1">
              <a:spcAft>
                <a:spcPts val="600"/>
              </a:spcAft>
            </a:pPr>
            <a:fld id="{6BF352F0-167D-1543-AD40-E52F99557C7A}" type="slidenum">
              <a:rPr lang="en-US" altLang="en-US" sz="1200">
                <a:solidFill>
                  <a:srgbClr val="898989"/>
                </a:solidFill>
                <a:latin typeface="+mn-lt"/>
                <a:cs typeface="+mn-cs"/>
              </a:rPr>
              <a:pPr defTabSz="914400" eaLnBrk="1" hangingPunct="1">
                <a:spcAft>
                  <a:spcPts val="600"/>
                </a:spcAft>
              </a:pPr>
              <a:t>20</a:t>
            </a:fld>
            <a:endParaRPr lang="en-US" altLang="en-US" sz="1200">
              <a:solidFill>
                <a:srgbClr val="898989"/>
              </a:solidFill>
              <a:latin typeface="+mn-lt"/>
              <a:cs typeface="+mn-cs"/>
            </a:endParaRPr>
          </a:p>
        </p:txBody>
      </p:sp>
    </p:spTree>
    <p:extLst>
      <p:ext uri="{BB962C8B-B14F-4D97-AF65-F5344CB8AC3E}">
        <p14:creationId xmlns:p14="http://schemas.microsoft.com/office/powerpoint/2010/main" val="2572542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98" name="Rectangle 8809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446D5B6-01EE-CC82-AA6E-8388D6565BAB}"/>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AIDS in Africa</a:t>
            </a:r>
          </a:p>
        </p:txBody>
      </p:sp>
      <p:sp>
        <p:nvSpPr>
          <p:cNvPr id="3" name="Content Placeholder 2">
            <a:extLst>
              <a:ext uri="{FF2B5EF4-FFF2-40B4-BE49-F238E27FC236}">
                <a16:creationId xmlns:a16="http://schemas.microsoft.com/office/drawing/2014/main" id="{F8495B48-B16F-60ED-A9E1-C18D61EF2D11}"/>
              </a:ext>
            </a:extLst>
          </p:cNvPr>
          <p:cNvSpPr>
            <a:spLocks noGrp="1"/>
          </p:cNvSpPr>
          <p:nvPr>
            <p:ph sz="half" idx="1"/>
          </p:nvPr>
        </p:nvSpPr>
        <p:spPr>
          <a:xfrm>
            <a:off x="674237" y="4170501"/>
            <a:ext cx="3657600" cy="1525597"/>
          </a:xfrm>
        </p:spPr>
        <p:txBody>
          <a:bodyPr vert="horz" lIns="91440" tIns="45720" rIns="91440" bIns="45720" rtlCol="0">
            <a:noAutofit/>
          </a:bodyPr>
          <a:lstStyle/>
          <a:p>
            <a:pPr marL="0" indent="0" algn="ctr">
              <a:buNone/>
            </a:pPr>
            <a:r>
              <a:rPr lang="en-US" altLang="en-US" kern="1200" dirty="0">
                <a:solidFill>
                  <a:srgbClr val="FFFFFF"/>
                </a:solidFill>
                <a:latin typeface="+mn-lt"/>
                <a:ea typeface="+mn-ea"/>
                <a:cs typeface="+mn-cs"/>
              </a:rPr>
              <a:t>Sub Saharan Africa alone accounts for an estimated 53% or all people living with HIV</a:t>
            </a:r>
          </a:p>
        </p:txBody>
      </p:sp>
      <p:cxnSp>
        <p:nvCxnSpPr>
          <p:cNvPr id="88099" name="Straight Connector 88093">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Content Placeholder 7" descr="Map&#10;&#10;Description automatically generated">
            <a:extLst>
              <a:ext uri="{FF2B5EF4-FFF2-40B4-BE49-F238E27FC236}">
                <a16:creationId xmlns:a16="http://schemas.microsoft.com/office/drawing/2014/main" id="{F84F38EC-99F7-10C1-1497-8CA8B8A949B9}"/>
              </a:ext>
            </a:extLst>
          </p:cNvPr>
          <p:cNvPicPr>
            <a:picLocks noGrp="1" noChangeAspect="1"/>
          </p:cNvPicPr>
          <p:nvPr>
            <p:ph sz="half" idx="2"/>
          </p:nvPr>
        </p:nvPicPr>
        <p:blipFill>
          <a:blip r:embed="rId2"/>
          <a:stretch>
            <a:fillRect/>
          </a:stretch>
        </p:blipFill>
        <p:spPr>
          <a:xfrm>
            <a:off x="5430188" y="492573"/>
            <a:ext cx="6000813" cy="5880796"/>
          </a:xfrm>
          <a:prstGeom prst="rect">
            <a:avLst/>
          </a:prstGeom>
        </p:spPr>
      </p:pic>
      <p:sp>
        <p:nvSpPr>
          <p:cNvPr id="88069" name="Slide Number Placeholder 4">
            <a:extLst>
              <a:ext uri="{FF2B5EF4-FFF2-40B4-BE49-F238E27FC236}">
                <a16:creationId xmlns:a16="http://schemas.microsoft.com/office/drawing/2014/main" id="{B4B9B165-EB5A-0B3E-4095-38ECA12375A9}"/>
              </a:ext>
            </a:extLst>
          </p:cNvPr>
          <p:cNvSpPr>
            <a:spLocks noGrp="1"/>
          </p:cNvSpPr>
          <p:nvPr>
            <p:ph type="sldNum" sz="quarter" idx="12"/>
          </p:nvPr>
        </p:nvSpPr>
        <p:spPr bwMode="auto">
          <a:xfrm>
            <a:off x="9991022" y="6356350"/>
            <a:ext cx="1362777"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914400" eaLnBrk="1" hangingPunct="1">
              <a:spcAft>
                <a:spcPts val="600"/>
              </a:spcAft>
              <a:defRPr/>
            </a:pPr>
            <a:fld id="{3C3AC5BF-FB0D-CA44-A84C-C1ED79A3231F}" type="slidenum">
              <a:rPr lang="en-US" altLang="en-US" sz="1200">
                <a:solidFill>
                  <a:srgbClr val="595959"/>
                </a:solidFill>
                <a:latin typeface="+mn-lt"/>
                <a:cs typeface="+mn-cs"/>
              </a:rPr>
              <a:pPr defTabSz="914400" eaLnBrk="1" hangingPunct="1">
                <a:spcAft>
                  <a:spcPts val="600"/>
                </a:spcAft>
                <a:defRPr/>
              </a:pPr>
              <a:t>21</a:t>
            </a:fld>
            <a:endParaRPr lang="en-US" altLang="en-US" sz="1200">
              <a:solidFill>
                <a:srgbClr val="595959"/>
              </a:solidFill>
              <a:latin typeface="+mn-lt"/>
              <a:cs typeface="+mn-cs"/>
            </a:endParaRPr>
          </a:p>
        </p:txBody>
      </p:sp>
    </p:spTree>
    <p:extLst>
      <p:ext uri="{BB962C8B-B14F-4D97-AF65-F5344CB8AC3E}">
        <p14:creationId xmlns:p14="http://schemas.microsoft.com/office/powerpoint/2010/main" val="113055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783" name="Rectangle 3278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E77E6C1-0740-3D33-BB61-5C7CB188F45C}"/>
              </a:ext>
            </a:extLst>
          </p:cNvPr>
          <p:cNvSpPr>
            <a:spLocks noGrp="1"/>
          </p:cNvSpPr>
          <p:nvPr>
            <p:ph type="title"/>
          </p:nvPr>
        </p:nvSpPr>
        <p:spPr>
          <a:xfrm>
            <a:off x="640080" y="2824738"/>
            <a:ext cx="4368602" cy="2306062"/>
          </a:xfrm>
        </p:spPr>
        <p:txBody>
          <a:bodyPr vert="horz" lIns="91440" tIns="45720" rIns="91440" bIns="45720" rtlCol="0" anchor="b">
            <a:normAutofit fontScale="90000"/>
          </a:bodyPr>
          <a:lstStyle/>
          <a:p>
            <a:r>
              <a:rPr lang="en-US" altLang="en-US" sz="3100" dirty="0"/>
              <a:t>Many children, especially girls, are withdrawn from school to work or care for their sick parents and grandparents</a:t>
            </a:r>
            <a:r>
              <a:rPr lang="en-US" altLang="en-US" sz="2800" dirty="0"/>
              <a:t>. </a:t>
            </a:r>
            <a:br>
              <a:rPr lang="en-US" altLang="en-US" sz="2800" dirty="0"/>
            </a:br>
            <a:br>
              <a:rPr lang="en-US" altLang="en-US" sz="2200" dirty="0"/>
            </a:br>
            <a:endParaRPr lang="en-US" altLang="en-US" sz="2200" dirty="0"/>
          </a:p>
        </p:txBody>
      </p:sp>
      <p:sp>
        <p:nvSpPr>
          <p:cNvPr id="3278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771" name="Content Placeholder 10" descr="BigShoes-Laukkanen (255).jpg">
            <a:extLst>
              <a:ext uri="{FF2B5EF4-FFF2-40B4-BE49-F238E27FC236}">
                <a16:creationId xmlns:a16="http://schemas.microsoft.com/office/drawing/2014/main" id="{7EC3D4F8-4E4A-CEE7-FF72-2547E25F7E30}"/>
              </a:ext>
            </a:extLst>
          </p:cNvPr>
          <p:cNvPicPr>
            <a:picLocks noChangeAspect="1"/>
          </p:cNvPicPr>
          <p:nvPr/>
        </p:nvPicPr>
        <p:blipFill rotWithShape="1">
          <a:blip r:embed="rId3">
            <a:extLst>
              <a:ext uri="{28A0092B-C50C-407E-A947-70E740481C1C}">
                <a14:useLocalDpi xmlns:a14="http://schemas.microsoft.com/office/drawing/2010/main" val="0"/>
              </a:ext>
            </a:extLst>
          </a:blip>
          <a:srcRect t="17742" r="-2" b="524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75849157"/>
      </p:ext>
    </p:extLst>
  </p:cSld>
  <p:clrMapOvr>
    <a:masterClrMapping/>
  </p:clrMapOvr>
  <p:transition advTm="1333">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754" name="Rectangle 3175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6" name="Title 2">
            <a:extLst>
              <a:ext uri="{FF2B5EF4-FFF2-40B4-BE49-F238E27FC236}">
                <a16:creationId xmlns:a16="http://schemas.microsoft.com/office/drawing/2014/main" id="{F1C26FDB-E14C-5701-7851-15EB946B2F6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altLang="en-US" sz="3800"/>
              <a:t>13.3 million children are orphans *SLF fact sheet</a:t>
            </a:r>
          </a:p>
        </p:txBody>
      </p:sp>
      <p:sp>
        <p:nvSpPr>
          <p:cNvPr id="3175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7" name="Content Placeholder 3">
            <a:extLst>
              <a:ext uri="{FF2B5EF4-FFF2-40B4-BE49-F238E27FC236}">
                <a16:creationId xmlns:a16="http://schemas.microsoft.com/office/drawing/2014/main" id="{F0670232-4968-D488-E72B-5F61703224CF}"/>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altLang="en-US" sz="2200" dirty="0"/>
              <a:t> </a:t>
            </a:r>
            <a:r>
              <a:rPr lang="en-US" altLang="en-US" dirty="0"/>
              <a:t>That’s almost twice the number of children in Canada.</a:t>
            </a:r>
          </a:p>
          <a:p>
            <a:endParaRPr lang="en-US" altLang="en-US" sz="2200" dirty="0"/>
          </a:p>
        </p:txBody>
      </p:sp>
      <p:pic>
        <p:nvPicPr>
          <p:cNvPr id="31748" name="Content Placeholder 5" descr="BigShoes-Laukkanen (246).jpg">
            <a:extLst>
              <a:ext uri="{FF2B5EF4-FFF2-40B4-BE49-F238E27FC236}">
                <a16:creationId xmlns:a16="http://schemas.microsoft.com/office/drawing/2014/main" id="{DB51A955-6AA7-DB5D-0C33-058362E83B22}"/>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7873" r="7874"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1749" name="Slide Number Placeholder 4">
            <a:extLst>
              <a:ext uri="{FF2B5EF4-FFF2-40B4-BE49-F238E27FC236}">
                <a16:creationId xmlns:a16="http://schemas.microsoft.com/office/drawing/2014/main" id="{4D61F05B-0F0B-5C2C-106D-24E10986EE81}"/>
              </a:ext>
            </a:extLst>
          </p:cNvPr>
          <p:cNvSpPr>
            <a:spLocks noGrp="1"/>
          </p:cNvSpPr>
          <p:nvPr>
            <p:ph type="sldNum" sz="quarter" idx="12"/>
          </p:nvPr>
        </p:nvSpPr>
        <p:spPr bwMode="auto">
          <a:xfrm>
            <a:off x="10439400" y="6356350"/>
            <a:ext cx="914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914400" eaLnBrk="1" hangingPunct="1">
              <a:spcAft>
                <a:spcPts val="600"/>
              </a:spcAft>
              <a:defRPr/>
            </a:pPr>
            <a:fld id="{C7C7AFFB-2AC0-2A46-A0AB-B62598B94678}" type="slidenum">
              <a:rPr lang="en-US" altLang="en-US" sz="1200">
                <a:solidFill>
                  <a:srgbClr val="FFFFFF"/>
                </a:solidFill>
                <a:latin typeface="Calibri" panose="020F0502020204030204"/>
                <a:cs typeface="+mn-cs"/>
              </a:rPr>
              <a:pPr defTabSz="914400" eaLnBrk="1" hangingPunct="1">
                <a:spcAft>
                  <a:spcPts val="600"/>
                </a:spcAft>
                <a:defRPr/>
              </a:pPr>
              <a:t>23</a:t>
            </a:fld>
            <a:endParaRPr lang="en-US" altLang="en-US" sz="1200">
              <a:solidFill>
                <a:srgbClr val="FFFFFF"/>
              </a:solidFill>
              <a:latin typeface="Calibri" panose="020F0502020204030204"/>
              <a:cs typeface="+mn-cs"/>
            </a:endParaRPr>
          </a:p>
        </p:txBody>
      </p:sp>
    </p:spTree>
    <p:extLst>
      <p:ext uri="{BB962C8B-B14F-4D97-AF65-F5344CB8AC3E}">
        <p14:creationId xmlns:p14="http://schemas.microsoft.com/office/powerpoint/2010/main" val="1538118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783" name="Rectangle 3278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E77E6C1-0740-3D33-BB61-5C7CB188F45C}"/>
              </a:ext>
            </a:extLst>
          </p:cNvPr>
          <p:cNvSpPr>
            <a:spLocks noGrp="1"/>
          </p:cNvSpPr>
          <p:nvPr>
            <p:ph type="title"/>
          </p:nvPr>
        </p:nvSpPr>
        <p:spPr>
          <a:xfrm>
            <a:off x="471550" y="2896956"/>
            <a:ext cx="4368602" cy="2813105"/>
          </a:xfrm>
        </p:spPr>
        <p:txBody>
          <a:bodyPr vert="horz" lIns="91440" tIns="45720" rIns="91440" bIns="45720" rtlCol="0" anchor="b">
            <a:normAutofit/>
          </a:bodyPr>
          <a:lstStyle/>
          <a:p>
            <a:r>
              <a:rPr lang="en-US" altLang="en-US" sz="3100" dirty="0"/>
              <a:t>Children may care for the dying through a prolonged and agonizing decline</a:t>
            </a:r>
            <a:r>
              <a:rPr lang="en-US" altLang="en-US" sz="2800" dirty="0"/>
              <a:t>.</a:t>
            </a:r>
            <a:br>
              <a:rPr lang="en-US" altLang="en-US" sz="2800" dirty="0"/>
            </a:br>
            <a:r>
              <a:rPr lang="en-US" altLang="en-US" sz="2200" dirty="0"/>
              <a:t>. </a:t>
            </a:r>
            <a:br>
              <a:rPr lang="en-US" altLang="en-US" sz="2200" dirty="0"/>
            </a:br>
            <a:br>
              <a:rPr lang="en-US" altLang="en-US" sz="2200" dirty="0"/>
            </a:br>
            <a:endParaRPr lang="en-US" altLang="en-US" sz="2200" dirty="0"/>
          </a:p>
        </p:txBody>
      </p:sp>
      <p:sp>
        <p:nvSpPr>
          <p:cNvPr id="3278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icture containing person, indoor&#10;&#10;Description automatically generated">
            <a:extLst>
              <a:ext uri="{FF2B5EF4-FFF2-40B4-BE49-F238E27FC236}">
                <a16:creationId xmlns:a16="http://schemas.microsoft.com/office/drawing/2014/main" id="{AB068917-7A73-05F5-0D7C-5E4937E7BF5A}"/>
              </a:ext>
            </a:extLst>
          </p:cNvPr>
          <p:cNvPicPr>
            <a:picLocks noChangeAspect="1"/>
          </p:cNvPicPr>
          <p:nvPr/>
        </p:nvPicPr>
        <p:blipFill rotWithShape="1">
          <a:blip r:embed="rId3"/>
          <a:srcRect l="21701" r="658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44072015"/>
      </p:ext>
    </p:extLst>
  </p:cSld>
  <p:clrMapOvr>
    <a:masterClrMapping/>
  </p:clrMapOvr>
  <p:transition advTm="1333">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6866" name="Title 6">
            <a:extLst>
              <a:ext uri="{FF2B5EF4-FFF2-40B4-BE49-F238E27FC236}">
                <a16:creationId xmlns:a16="http://schemas.microsoft.com/office/drawing/2014/main" id="{0D5F6AAF-AD13-817C-A287-11B389E61592}"/>
              </a:ext>
            </a:extLst>
          </p:cNvPr>
          <p:cNvSpPr>
            <a:spLocks noGrp="1"/>
          </p:cNvSpPr>
          <p:nvPr>
            <p:ph type="title"/>
          </p:nvPr>
        </p:nvSpPr>
        <p:spPr>
          <a:xfrm>
            <a:off x="6230271" y="2760134"/>
            <a:ext cx="5321649" cy="2956454"/>
          </a:xfrm>
        </p:spPr>
        <p:txBody>
          <a:bodyPr vert="horz" lIns="91440" tIns="45720" rIns="91440" bIns="45720" rtlCol="0" anchor="t">
            <a:normAutofit/>
          </a:bodyPr>
          <a:lstStyle/>
          <a:p>
            <a:br>
              <a:rPr lang="en-US" altLang="en-US" sz="1900" kern="1200" dirty="0">
                <a:solidFill>
                  <a:schemeClr val="tx1"/>
                </a:solidFill>
                <a:latin typeface="+mj-lt"/>
                <a:ea typeface="+mj-ea"/>
                <a:cs typeface="+mj-cs"/>
              </a:rPr>
            </a:br>
            <a:r>
              <a:rPr lang="en-US" altLang="en-US" sz="2800" kern="1200" dirty="0">
                <a:solidFill>
                  <a:schemeClr val="tx1"/>
                </a:solidFill>
                <a:latin typeface="+mj-lt"/>
                <a:ea typeface="+mj-ea"/>
                <a:cs typeface="+mj-cs"/>
              </a:rPr>
              <a:t>As adults continue to die of AIDS, the children are left behind – deprived of parental guidance – vulnerable, bereaved, and lacking access to education.</a:t>
            </a:r>
            <a:br>
              <a:rPr lang="en-US" altLang="en-US" sz="2800" kern="1200" dirty="0">
                <a:solidFill>
                  <a:schemeClr val="tx1"/>
                </a:solidFill>
                <a:latin typeface="+mj-lt"/>
                <a:ea typeface="+mj-ea"/>
                <a:cs typeface="+mj-cs"/>
              </a:rPr>
            </a:br>
            <a:br>
              <a:rPr lang="en-US" altLang="en-US" sz="1900" kern="1200" dirty="0">
                <a:solidFill>
                  <a:schemeClr val="tx1"/>
                </a:solidFill>
                <a:latin typeface="+mj-lt"/>
                <a:ea typeface="+mj-ea"/>
                <a:cs typeface="+mj-cs"/>
              </a:rPr>
            </a:br>
            <a:endParaRPr lang="en-US" altLang="en-US" sz="1900" kern="1200" dirty="0">
              <a:solidFill>
                <a:schemeClr val="tx1"/>
              </a:solidFill>
              <a:latin typeface="+mj-lt"/>
              <a:ea typeface="+mj-ea"/>
              <a:cs typeface="+mj-cs"/>
            </a:endParaRPr>
          </a:p>
        </p:txBody>
      </p:sp>
      <p:sp>
        <p:nvSpPr>
          <p:cNvPr id="36883" name="Freeform: Shape 36882">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868" name="Content Placeholder 8" descr="girl 2.jpg">
            <a:extLst>
              <a:ext uri="{FF2B5EF4-FFF2-40B4-BE49-F238E27FC236}">
                <a16:creationId xmlns:a16="http://schemas.microsoft.com/office/drawing/2014/main" id="{991A6667-25C8-3E15-11F4-D76F4E46F1B2}"/>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073" r="5076" b="3"/>
          <a:stretch/>
        </p:blipFill>
        <p:spPr>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sp>
        <p:nvSpPr>
          <p:cNvPr id="36885" name="Freeform: Shape 36884">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867" name="Content Placeholder 10" descr="Zambia - Umoyo Girls School - Miranda - photo by Liz Marshall.jpg">
            <a:extLst>
              <a:ext uri="{FF2B5EF4-FFF2-40B4-BE49-F238E27FC236}">
                <a16:creationId xmlns:a16="http://schemas.microsoft.com/office/drawing/2014/main" id="{9E85B4CB-4E0F-1CFA-68DF-7EC8E3387D54}"/>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t="9561" r="-4" b="6594"/>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36869" name="Slide Number Placeholder 4">
            <a:extLst>
              <a:ext uri="{FF2B5EF4-FFF2-40B4-BE49-F238E27FC236}">
                <a16:creationId xmlns:a16="http://schemas.microsoft.com/office/drawing/2014/main" id="{E938AD2A-3F6B-382C-705F-8BD8D67B3121}"/>
              </a:ext>
            </a:extLst>
          </p:cNvPr>
          <p:cNvSpPr>
            <a:spLocks noGrp="1"/>
          </p:cNvSpPr>
          <p:nvPr>
            <p:ph type="sldNum" sz="quarter" idx="12"/>
          </p:nvPr>
        </p:nvSpPr>
        <p:spPr bwMode="auto">
          <a:xfrm>
            <a:off x="11003280" y="6106415"/>
            <a:ext cx="548640" cy="548640"/>
          </a:xfrm>
          <a:prstGeom prst="ellipse">
            <a:avLst/>
          </a:prstGeom>
          <a:solidFill>
            <a:srgbClr val="7F7F7F"/>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defTabSz="914400" eaLnBrk="1" hangingPunct="1">
              <a:spcAft>
                <a:spcPts val="600"/>
              </a:spcAft>
            </a:pPr>
            <a:fld id="{87AB6823-AA13-7F43-9137-C5770294152D}" type="slidenum">
              <a:rPr lang="en-US" altLang="en-US" sz="1500">
                <a:solidFill>
                  <a:srgbClr val="FFFFFF"/>
                </a:solidFill>
                <a:latin typeface="+mn-lt"/>
                <a:cs typeface="+mn-cs"/>
              </a:rPr>
              <a:pPr algn="ctr" defTabSz="914400" eaLnBrk="1" hangingPunct="1">
                <a:spcAft>
                  <a:spcPts val="600"/>
                </a:spcAft>
              </a:pPr>
              <a:t>25</a:t>
            </a:fld>
            <a:endParaRPr lang="en-US" altLang="en-US" sz="1500">
              <a:solidFill>
                <a:srgbClr val="FFFFFF"/>
              </a:solidFill>
              <a:latin typeface="+mn-lt"/>
              <a:cs typeface="+mn-cs"/>
            </a:endParaRPr>
          </a:p>
        </p:txBody>
      </p:sp>
    </p:spTree>
    <p:extLst>
      <p:ext uri="{BB962C8B-B14F-4D97-AF65-F5344CB8AC3E}">
        <p14:creationId xmlns:p14="http://schemas.microsoft.com/office/powerpoint/2010/main" val="3320992352"/>
      </p:ext>
    </p:extLst>
  </p:cSld>
  <p:clrMapOvr>
    <a:overrideClrMapping bg1="dk1" tx1="lt1" bg2="dk2" tx2="lt2" accent1="accent1" accent2="accent2" accent3="accent3" accent4="accent4" accent5="accent5" accent6="accent6" hlink="hlink" folHlink="folHlink"/>
  </p:clrMapOvr>
  <p:transition advTm="1233">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929" name="Rectangle 3892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15" name="Title 3">
            <a:extLst>
              <a:ext uri="{FF2B5EF4-FFF2-40B4-BE49-F238E27FC236}">
                <a16:creationId xmlns:a16="http://schemas.microsoft.com/office/drawing/2014/main" id="{D6E6D297-4BBC-E99E-7810-EC2051E6FBF0}"/>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altLang="en-US" sz="5400"/>
              <a:t>Children raising</a:t>
            </a:r>
            <a:br>
              <a:rPr lang="en-US" altLang="en-US" sz="5400"/>
            </a:br>
            <a:r>
              <a:rPr lang="en-US" altLang="en-US" sz="5400"/>
              <a:t>children</a:t>
            </a:r>
          </a:p>
        </p:txBody>
      </p:sp>
      <p:pic>
        <p:nvPicPr>
          <p:cNvPr id="38914" name="Picture 2" descr="A group of children hugging&#10;&#10;Description automatically generated with low confidence">
            <a:extLst>
              <a:ext uri="{FF2B5EF4-FFF2-40B4-BE49-F238E27FC236}">
                <a16:creationId xmlns:a16="http://schemas.microsoft.com/office/drawing/2014/main" id="{E233C3B9-F303-0C5C-6F20-E32C357A3A52}"/>
              </a:ext>
            </a:extLst>
          </p:cNvPr>
          <p:cNvPicPr>
            <a:picLocks noChangeAspect="1"/>
          </p:cNvPicPr>
          <p:nvPr/>
        </p:nvPicPr>
        <p:blipFill rotWithShape="1">
          <a:blip r:embed="rId3">
            <a:extLst>
              <a:ext uri="{28A0092B-C50C-407E-A947-70E740481C1C}">
                <a14:useLocalDpi xmlns:a14="http://schemas.microsoft.com/office/drawing/2010/main" val="0"/>
              </a:ext>
            </a:extLst>
          </a:blip>
          <a:srcRect t="1710" r="-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E88FCF0-9937-97CA-8DF0-4B2A113A581F}"/>
              </a:ext>
            </a:extLst>
          </p:cNvPr>
          <p:cNvSpPr/>
          <p:nvPr/>
        </p:nvSpPr>
        <p:spPr>
          <a:xfrm>
            <a:off x="5297762" y="2706624"/>
            <a:ext cx="6251110" cy="3483864"/>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defRPr/>
            </a:pPr>
            <a:r>
              <a:rPr lang="en-US" sz="2800" dirty="0"/>
              <a:t>Approximately </a:t>
            </a:r>
          </a:p>
          <a:p>
            <a:pPr indent="-228600" defTabSz="914400">
              <a:lnSpc>
                <a:spcPct val="90000"/>
              </a:lnSpc>
              <a:spcAft>
                <a:spcPts val="600"/>
              </a:spcAft>
              <a:buFont typeface="Arial" panose="020B0604020202020204" pitchFamily="34" charset="0"/>
              <a:buChar char="•"/>
              <a:defRPr/>
            </a:pPr>
            <a:r>
              <a:rPr lang="en-US" sz="2800" dirty="0"/>
              <a:t>7 million  children live in child-headed households with no adult to care for them. </a:t>
            </a:r>
          </a:p>
        </p:txBody>
      </p:sp>
      <p:sp>
        <p:nvSpPr>
          <p:cNvPr id="38917" name="Slide Number Placeholder 4">
            <a:extLst>
              <a:ext uri="{FF2B5EF4-FFF2-40B4-BE49-F238E27FC236}">
                <a16:creationId xmlns:a16="http://schemas.microsoft.com/office/drawing/2014/main" id="{BF6BE5EB-A55F-CD9B-E01F-E46A0B718F3D}"/>
              </a:ext>
            </a:extLst>
          </p:cNvPr>
          <p:cNvSpPr>
            <a:spLocks noGrp="1"/>
          </p:cNvSpPr>
          <p:nvPr>
            <p:ph type="sldNum" sz="quarter" idx="12"/>
          </p:nvPr>
        </p:nvSpPr>
        <p:spPr bwMode="auto">
          <a:xfrm>
            <a:off x="10052978" y="6356350"/>
            <a:ext cx="1300821"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914400" eaLnBrk="1" hangingPunct="1">
              <a:spcAft>
                <a:spcPts val="600"/>
              </a:spcAft>
              <a:defRPr/>
            </a:pPr>
            <a:fld id="{21AC296E-AF69-9F48-8E15-B2D95A195C7D}" type="slidenum">
              <a:rPr lang="en-US" altLang="en-US" sz="1200">
                <a:solidFill>
                  <a:prstClr val="black">
                    <a:tint val="75000"/>
                  </a:prstClr>
                </a:solidFill>
                <a:latin typeface="Calibri" panose="020F0502020204030204"/>
                <a:cs typeface="+mn-cs"/>
              </a:rPr>
              <a:pPr defTabSz="914400" eaLnBrk="1" hangingPunct="1">
                <a:spcAft>
                  <a:spcPts val="600"/>
                </a:spcAft>
                <a:defRPr/>
              </a:pPr>
              <a:t>26</a:t>
            </a:fld>
            <a:endParaRPr lang="en-US" altLang="en-US" sz="120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200975141"/>
      </p:ext>
    </p:extLst>
  </p:cSld>
  <p:clrMapOvr>
    <a:masterClrMapping/>
  </p:clrMapOvr>
  <p:transition advTm="1166">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6E64A-19F9-5D54-BEBF-6C6DE190D11F}"/>
              </a:ext>
            </a:extLst>
          </p:cNvPr>
          <p:cNvSpPr>
            <a:spLocks noGrp="1"/>
          </p:cNvSpPr>
          <p:nvPr>
            <p:ph type="title"/>
          </p:nvPr>
        </p:nvSpPr>
        <p:spPr/>
        <p:txBody>
          <a:bodyPr>
            <a:normAutofit fontScale="90000"/>
          </a:bodyPr>
          <a:lstStyle/>
          <a:p>
            <a:r>
              <a:rPr lang="en-US" dirty="0"/>
              <a:t>In 2003 when the SLF first was founded these were the priorities:</a:t>
            </a:r>
            <a:br>
              <a:rPr lang="en-US" dirty="0"/>
            </a:br>
            <a:endParaRPr lang="en-US" dirty="0"/>
          </a:p>
        </p:txBody>
      </p:sp>
      <p:sp>
        <p:nvSpPr>
          <p:cNvPr id="3" name="Content Placeholder 2">
            <a:extLst>
              <a:ext uri="{FF2B5EF4-FFF2-40B4-BE49-F238E27FC236}">
                <a16:creationId xmlns:a16="http://schemas.microsoft.com/office/drawing/2014/main" id="{7FAE3B7E-F6A2-AD59-8D7D-CFEDE48A9C00}"/>
              </a:ext>
            </a:extLst>
          </p:cNvPr>
          <p:cNvSpPr>
            <a:spLocks noGrp="1"/>
          </p:cNvSpPr>
          <p:nvPr>
            <p:ph idx="1"/>
          </p:nvPr>
        </p:nvSpPr>
        <p:spPr/>
        <p:txBody>
          <a:bodyPr/>
          <a:lstStyle/>
          <a:p>
            <a:r>
              <a:rPr lang="en-US" dirty="0"/>
              <a:t>Women </a:t>
            </a:r>
          </a:p>
          <a:p>
            <a:r>
              <a:rPr lang="en-US" dirty="0"/>
              <a:t>Orphans and Vulnerable Children</a:t>
            </a:r>
          </a:p>
          <a:p>
            <a:r>
              <a:rPr lang="en-US" dirty="0"/>
              <a:t>Home-based care</a:t>
            </a:r>
          </a:p>
          <a:p>
            <a:r>
              <a:rPr lang="en-US" dirty="0"/>
              <a:t>Gender violence</a:t>
            </a:r>
          </a:p>
          <a:p>
            <a:r>
              <a:rPr lang="en-US" dirty="0"/>
              <a:t>Positive living </a:t>
            </a:r>
          </a:p>
        </p:txBody>
      </p:sp>
    </p:spTree>
    <p:extLst>
      <p:ext uri="{BB962C8B-B14F-4D97-AF65-F5344CB8AC3E}">
        <p14:creationId xmlns:p14="http://schemas.microsoft.com/office/powerpoint/2010/main" val="1422532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0CCB2-0175-2146-60FD-08A4972AC88A}"/>
              </a:ext>
            </a:extLst>
          </p:cNvPr>
          <p:cNvSpPr>
            <a:spLocks noGrp="1"/>
          </p:cNvSpPr>
          <p:nvPr>
            <p:ph type="title"/>
          </p:nvPr>
        </p:nvSpPr>
        <p:spPr/>
        <p:txBody>
          <a:bodyPr>
            <a:normAutofit/>
          </a:bodyPr>
          <a:lstStyle/>
          <a:p>
            <a:r>
              <a:rPr lang="en-US" dirty="0"/>
              <a:t>At first, grandmothers were not identified as a focus for the SLF.</a:t>
            </a:r>
          </a:p>
        </p:txBody>
      </p:sp>
      <p:pic>
        <p:nvPicPr>
          <p:cNvPr id="6" name="Content Placeholder 5" descr="A group of people posing for a photo&#10;&#10;Description automatically generated">
            <a:extLst>
              <a:ext uri="{FF2B5EF4-FFF2-40B4-BE49-F238E27FC236}">
                <a16:creationId xmlns:a16="http://schemas.microsoft.com/office/drawing/2014/main" id="{D5B6CBE6-F1EA-EE96-2D27-B837497C6FFA}"/>
              </a:ext>
            </a:extLst>
          </p:cNvPr>
          <p:cNvPicPr>
            <a:picLocks noGrp="1" noChangeAspect="1"/>
          </p:cNvPicPr>
          <p:nvPr>
            <p:ph idx="1"/>
          </p:nvPr>
        </p:nvPicPr>
        <p:blipFill>
          <a:blip r:embed="rId2"/>
          <a:stretch>
            <a:fillRect/>
          </a:stretch>
        </p:blipFill>
        <p:spPr>
          <a:xfrm>
            <a:off x="5361945" y="987425"/>
            <a:ext cx="5814686" cy="4873625"/>
          </a:xfrm>
        </p:spPr>
      </p:pic>
      <p:sp>
        <p:nvSpPr>
          <p:cNvPr id="4" name="Text Placeholder 3">
            <a:extLst>
              <a:ext uri="{FF2B5EF4-FFF2-40B4-BE49-F238E27FC236}">
                <a16:creationId xmlns:a16="http://schemas.microsoft.com/office/drawing/2014/main" id="{6BF88A20-4834-12EC-D66F-3BFF61F2AF56}"/>
              </a:ext>
            </a:extLst>
          </p:cNvPr>
          <p:cNvSpPr>
            <a:spLocks noGrp="1"/>
          </p:cNvSpPr>
          <p:nvPr>
            <p:ph type="body" sz="half" idx="2"/>
          </p:nvPr>
        </p:nvSpPr>
        <p:spPr/>
        <p:txBody>
          <a:bodyPr>
            <a:noAutofit/>
          </a:bodyPr>
          <a:lstStyle/>
          <a:p>
            <a:r>
              <a:rPr lang="en-US" sz="3200" dirty="0"/>
              <a:t>But the Community-based organizations began to ask for funding for “caregivers.” </a:t>
            </a:r>
          </a:p>
          <a:p>
            <a:r>
              <a:rPr lang="en-US" sz="3200" dirty="0"/>
              <a:t>These caregivers were grandmothers.</a:t>
            </a:r>
          </a:p>
        </p:txBody>
      </p:sp>
    </p:spTree>
    <p:extLst>
      <p:ext uri="{BB962C8B-B14F-4D97-AF65-F5344CB8AC3E}">
        <p14:creationId xmlns:p14="http://schemas.microsoft.com/office/powerpoint/2010/main" val="711335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8" name="Rectangle 61447">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42" name="Title 4">
            <a:extLst>
              <a:ext uri="{FF2B5EF4-FFF2-40B4-BE49-F238E27FC236}">
                <a16:creationId xmlns:a16="http://schemas.microsoft.com/office/drawing/2014/main" id="{7F12B24E-F7ED-FF2F-1AC9-64DD16F9480A}"/>
              </a:ext>
            </a:extLst>
          </p:cNvPr>
          <p:cNvSpPr>
            <a:spLocks noGrp="1"/>
          </p:cNvSpPr>
          <p:nvPr>
            <p:ph type="title"/>
          </p:nvPr>
        </p:nvSpPr>
        <p:spPr>
          <a:xfrm>
            <a:off x="742950" y="742951"/>
            <a:ext cx="3793881" cy="4962524"/>
          </a:xfrm>
        </p:spPr>
        <p:txBody>
          <a:bodyPr vert="horz" lIns="91440" tIns="45720" rIns="91440" bIns="45720" rtlCol="0" anchor="ctr">
            <a:normAutofit/>
          </a:bodyPr>
          <a:lstStyle/>
          <a:p>
            <a:pPr algn="ctr"/>
            <a:r>
              <a:rPr lang="en-US" altLang="en-US" sz="4100" kern="1200" dirty="0">
                <a:solidFill>
                  <a:srgbClr val="FFFFFF"/>
                </a:solidFill>
                <a:latin typeface="+mj-lt"/>
                <a:ea typeface="+mj-ea"/>
                <a:cs typeface="+mj-cs"/>
              </a:rPr>
              <a:t>Grandmothers had lost their beloved sons and daughters to HIV/AIDS, facing a grief beyond comprehension. </a:t>
            </a:r>
          </a:p>
        </p:txBody>
      </p:sp>
      <p:pic>
        <p:nvPicPr>
          <p:cNvPr id="61443" name="Picture 3" descr="03700056_1[1]">
            <a:extLst>
              <a:ext uri="{FF2B5EF4-FFF2-40B4-BE49-F238E27FC236}">
                <a16:creationId xmlns:a16="http://schemas.microsoft.com/office/drawing/2014/main" id="{A4A30B16-5272-4E54-403C-58FC7986BEE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36967" b="-36967"/>
          <a:stretch>
            <a:fillRect/>
          </a:stretch>
        </p:blipFill>
        <p:spPr>
          <a:xfrm>
            <a:off x="6122710" y="492573"/>
            <a:ext cx="4615768" cy="5880796"/>
          </a:xfrm>
          <a:prstGeom prst="rect">
            <a:avLst/>
          </a:prstGeom>
        </p:spPr>
      </p:pic>
    </p:spTree>
    <p:extLst>
      <p:ext uri="{BB962C8B-B14F-4D97-AF65-F5344CB8AC3E}">
        <p14:creationId xmlns:p14="http://schemas.microsoft.com/office/powerpoint/2010/main" val="1809508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4" name="Group 13">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5" name="Rectangle 14">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Freeform: Shape 17">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0" name="Rectangle 19">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itle 4"/>
          <p:cNvSpPr>
            <a:spLocks noGrp="1"/>
          </p:cNvSpPr>
          <p:nvPr>
            <p:ph type="title"/>
          </p:nvPr>
        </p:nvSpPr>
        <p:spPr>
          <a:xfrm>
            <a:off x="1143000" y="990599"/>
            <a:ext cx="9906000" cy="685800"/>
          </a:xfrm>
        </p:spPr>
        <p:txBody>
          <a:bodyPr anchor="t">
            <a:normAutofit/>
          </a:bodyPr>
          <a:lstStyle/>
          <a:p>
            <a:r>
              <a:rPr lang="en-US" sz="4000"/>
              <a:t>AIDS statistics – UNAIDS.org</a:t>
            </a:r>
          </a:p>
        </p:txBody>
      </p:sp>
      <p:graphicFrame>
        <p:nvGraphicFramePr>
          <p:cNvPr id="8" name="Content Placeholder 5">
            <a:extLst>
              <a:ext uri="{FF2B5EF4-FFF2-40B4-BE49-F238E27FC236}">
                <a16:creationId xmlns:a16="http://schemas.microsoft.com/office/drawing/2014/main" id="{E3719454-647C-D156-D083-73982C944894}"/>
              </a:ext>
            </a:extLst>
          </p:cNvPr>
          <p:cNvGraphicFramePr>
            <a:graphicFrameLocks noGrp="1"/>
          </p:cNvGraphicFramePr>
          <p:nvPr>
            <p:ph idx="1"/>
            <p:extLst>
              <p:ext uri="{D42A27DB-BD31-4B8C-83A1-F6EECF244321}">
                <p14:modId xmlns:p14="http://schemas.microsoft.com/office/powerpoint/2010/main" val="1839942991"/>
              </p:ext>
            </p:extLst>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4211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7" name="Rectangle 63496">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499" name="Straight Connector 63498">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63491" name="Rectangle 5">
            <a:extLst>
              <a:ext uri="{FF2B5EF4-FFF2-40B4-BE49-F238E27FC236}">
                <a16:creationId xmlns:a16="http://schemas.microsoft.com/office/drawing/2014/main" id="{DC6DAB93-9500-8E02-18E2-6D93E8B8A4DF}"/>
              </a:ext>
            </a:extLst>
          </p:cNvPr>
          <p:cNvSpPr>
            <a:spLocks noChangeArrowheads="1"/>
          </p:cNvSpPr>
          <p:nvPr/>
        </p:nvSpPr>
        <p:spPr bwMode="auto">
          <a:xfrm>
            <a:off x="593610" y="2121763"/>
            <a:ext cx="3822192" cy="377301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indent="-228600" defTabSz="914400" eaLnBrk="1" hangingPunct="1">
              <a:lnSpc>
                <a:spcPct val="90000"/>
              </a:lnSpc>
              <a:spcAft>
                <a:spcPts val="600"/>
              </a:spcAft>
              <a:buFont typeface="Arial" panose="020B0604020202020204" pitchFamily="34" charset="0"/>
              <a:buChar char="•"/>
            </a:pPr>
            <a:r>
              <a:rPr lang="en-US" altLang="en-US" sz="2800" dirty="0">
                <a:solidFill>
                  <a:schemeClr val="bg1"/>
                </a:solidFill>
                <a:latin typeface="+mn-lt"/>
                <a:cs typeface="+mn-cs"/>
              </a:rPr>
              <a:t>Grandmothers were often elderly and infirm. Along with losing their children, they may also have lost their income security, and in many cases, their homes. </a:t>
            </a:r>
          </a:p>
        </p:txBody>
      </p:sp>
      <p:pic>
        <p:nvPicPr>
          <p:cNvPr id="63490" name="Picture 1" descr="An old person sitting on a chair&#10;&#10;Description automatically generated with low confidence">
            <a:extLst>
              <a:ext uri="{FF2B5EF4-FFF2-40B4-BE49-F238E27FC236}">
                <a16:creationId xmlns:a16="http://schemas.microsoft.com/office/drawing/2014/main" id="{DA362D27-4AAD-8C39-FC4E-72528C8FA6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839555" y="484632"/>
            <a:ext cx="3138974" cy="5733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Slide Number Placeholder 4">
            <a:extLst>
              <a:ext uri="{FF2B5EF4-FFF2-40B4-BE49-F238E27FC236}">
                <a16:creationId xmlns:a16="http://schemas.microsoft.com/office/drawing/2014/main" id="{792D3B6B-8EC9-0693-559A-45317CA2858B}"/>
              </a:ext>
            </a:extLst>
          </p:cNvPr>
          <p:cNvSpPr>
            <a:spLocks noGrp="1"/>
          </p:cNvSpPr>
          <p:nvPr>
            <p:ph type="sldNum" sz="quarter" idx="12"/>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914400" eaLnBrk="1" hangingPunct="1">
              <a:spcAft>
                <a:spcPts val="600"/>
              </a:spcAft>
            </a:pPr>
            <a:fld id="{1FE19D23-79EE-774C-B71F-6E70C6325507}" type="slidenum">
              <a:rPr lang="en-US" altLang="en-US" sz="1200">
                <a:solidFill>
                  <a:schemeClr val="tx1">
                    <a:tint val="75000"/>
                  </a:schemeClr>
                </a:solidFill>
                <a:latin typeface="+mn-lt"/>
                <a:cs typeface="+mn-cs"/>
              </a:rPr>
              <a:pPr defTabSz="914400" eaLnBrk="1" hangingPunct="1">
                <a:spcAft>
                  <a:spcPts val="600"/>
                </a:spcAft>
              </a:pPr>
              <a:t>30</a:t>
            </a:fld>
            <a:endParaRPr lang="en-US" altLang="en-US" sz="1200">
              <a:solidFill>
                <a:schemeClr val="tx1">
                  <a:tint val="75000"/>
                </a:schemeClr>
              </a:solidFill>
              <a:latin typeface="+mn-lt"/>
              <a:cs typeface="+mn-cs"/>
            </a:endParaRPr>
          </a:p>
        </p:txBody>
      </p:sp>
    </p:spTree>
    <p:extLst>
      <p:ext uri="{BB962C8B-B14F-4D97-AF65-F5344CB8AC3E}">
        <p14:creationId xmlns:p14="http://schemas.microsoft.com/office/powerpoint/2010/main" val="565444906"/>
      </p:ext>
    </p:extLst>
  </p:cSld>
  <p:clrMapOvr>
    <a:masterClrMapping/>
  </p:clrMapOvr>
  <p:transition advTm="1150">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7" name="Rectangle 63496">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499" name="Straight Connector 63498">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63491" name="Rectangle 5">
            <a:extLst>
              <a:ext uri="{FF2B5EF4-FFF2-40B4-BE49-F238E27FC236}">
                <a16:creationId xmlns:a16="http://schemas.microsoft.com/office/drawing/2014/main" id="{DC6DAB93-9500-8E02-18E2-6D93E8B8A4DF}"/>
              </a:ext>
            </a:extLst>
          </p:cNvPr>
          <p:cNvSpPr>
            <a:spLocks noChangeArrowheads="1"/>
          </p:cNvSpPr>
          <p:nvPr/>
        </p:nvSpPr>
        <p:spPr bwMode="auto">
          <a:xfrm>
            <a:off x="593610" y="2121763"/>
            <a:ext cx="3822192" cy="377301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solidFill>
                  <a:schemeClr val="bg2"/>
                </a:solidFill>
                <a:latin typeface="Lucida Sans" panose="020B0602030504020204" pitchFamily="34" charset="77"/>
                <a:ea typeface="ＭＳ Ｐゴシック" panose="020B0600070205080204" pitchFamily="34" charset="-128"/>
              </a:rPr>
              <a:t>Yet grandmothers rose beyond their grief and begin to parent again, raising their own grandchildren and other orphans who are abandoned</a:t>
            </a:r>
            <a:r>
              <a:rPr lang="en-US" altLang="en-US" sz="3200" dirty="0">
                <a:solidFill>
                  <a:schemeClr val="bg2"/>
                </a:solidFill>
                <a:latin typeface="Lucida Sans" panose="020B0602030504020204" pitchFamily="34" charset="77"/>
                <a:ea typeface="ＭＳ Ｐゴシック" panose="020B0600070205080204" pitchFamily="34" charset="-128"/>
              </a:rPr>
              <a:t>.</a:t>
            </a:r>
          </a:p>
        </p:txBody>
      </p:sp>
      <p:sp>
        <p:nvSpPr>
          <p:cNvPr id="63492" name="Slide Number Placeholder 4">
            <a:extLst>
              <a:ext uri="{FF2B5EF4-FFF2-40B4-BE49-F238E27FC236}">
                <a16:creationId xmlns:a16="http://schemas.microsoft.com/office/drawing/2014/main" id="{792D3B6B-8EC9-0693-559A-45317CA2858B}"/>
              </a:ext>
            </a:extLst>
          </p:cNvPr>
          <p:cNvSpPr>
            <a:spLocks noGrp="1"/>
          </p:cNvSpPr>
          <p:nvPr>
            <p:ph type="sldNum" sz="quarter" idx="12"/>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914400" eaLnBrk="1" hangingPunct="1">
              <a:spcAft>
                <a:spcPts val="600"/>
              </a:spcAft>
            </a:pPr>
            <a:fld id="{1FE19D23-79EE-774C-B71F-6E70C6325507}" type="slidenum">
              <a:rPr lang="en-US" altLang="en-US" sz="1200">
                <a:solidFill>
                  <a:schemeClr val="tx1">
                    <a:tint val="75000"/>
                  </a:schemeClr>
                </a:solidFill>
                <a:latin typeface="+mn-lt"/>
                <a:cs typeface="+mn-cs"/>
              </a:rPr>
              <a:pPr defTabSz="914400" eaLnBrk="1" hangingPunct="1">
                <a:spcAft>
                  <a:spcPts val="600"/>
                </a:spcAft>
              </a:pPr>
              <a:t>31</a:t>
            </a:fld>
            <a:endParaRPr lang="en-US" altLang="en-US" sz="1200">
              <a:solidFill>
                <a:schemeClr val="tx1">
                  <a:tint val="75000"/>
                </a:schemeClr>
              </a:solidFill>
              <a:latin typeface="+mn-lt"/>
              <a:cs typeface="+mn-cs"/>
            </a:endParaRPr>
          </a:p>
        </p:txBody>
      </p:sp>
      <p:pic>
        <p:nvPicPr>
          <p:cNvPr id="3" name="Picture 2" descr="A person and a child&#10;&#10;Description automatically generated with low confidence">
            <a:extLst>
              <a:ext uri="{FF2B5EF4-FFF2-40B4-BE49-F238E27FC236}">
                <a16:creationId xmlns:a16="http://schemas.microsoft.com/office/drawing/2014/main" id="{723F572E-52B2-B163-FC10-67C6A45ECE4C}"/>
              </a:ext>
            </a:extLst>
          </p:cNvPr>
          <p:cNvPicPr>
            <a:picLocks noChangeAspect="1"/>
          </p:cNvPicPr>
          <p:nvPr/>
        </p:nvPicPr>
        <p:blipFill>
          <a:blip r:embed="rId3"/>
          <a:stretch>
            <a:fillRect/>
          </a:stretch>
        </p:blipFill>
        <p:spPr>
          <a:xfrm>
            <a:off x="5029200" y="1574800"/>
            <a:ext cx="6324600" cy="3708400"/>
          </a:xfrm>
          <a:prstGeom prst="rect">
            <a:avLst/>
          </a:prstGeom>
        </p:spPr>
      </p:pic>
    </p:spTree>
    <p:extLst>
      <p:ext uri="{BB962C8B-B14F-4D97-AF65-F5344CB8AC3E}">
        <p14:creationId xmlns:p14="http://schemas.microsoft.com/office/powerpoint/2010/main" val="3308161789"/>
      </p:ext>
    </p:extLst>
  </p:cSld>
  <p:clrMapOvr>
    <a:masterClrMapping/>
  </p:clrMapOvr>
  <p:transition advTm="1150">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93" name="Rectangle 67592">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86" name="Title 13">
            <a:extLst>
              <a:ext uri="{FF2B5EF4-FFF2-40B4-BE49-F238E27FC236}">
                <a16:creationId xmlns:a16="http://schemas.microsoft.com/office/drawing/2014/main" id="{D223C1AC-AA82-0CE9-9D68-2A35ED8D43D8}"/>
              </a:ext>
            </a:extLst>
          </p:cNvPr>
          <p:cNvSpPr>
            <a:spLocks noGrp="1"/>
          </p:cNvSpPr>
          <p:nvPr>
            <p:ph type="title"/>
          </p:nvPr>
        </p:nvSpPr>
        <p:spPr>
          <a:xfrm>
            <a:off x="594360" y="640263"/>
            <a:ext cx="3822192" cy="1344975"/>
          </a:xfrm>
        </p:spPr>
        <p:txBody>
          <a:bodyPr vert="horz" lIns="91440" tIns="45720" rIns="91440" bIns="45720" rtlCol="0" anchor="ctr">
            <a:normAutofit/>
          </a:bodyPr>
          <a:lstStyle/>
          <a:p>
            <a:r>
              <a:rPr lang="en-US" altLang="en-US" sz="3600" kern="1200">
                <a:solidFill>
                  <a:schemeClr val="bg1"/>
                </a:solidFill>
                <a:latin typeface="+mj-lt"/>
                <a:ea typeface="+mj-ea"/>
                <a:cs typeface="+mj-cs"/>
              </a:rPr>
              <a:t>Toronto 2006</a:t>
            </a:r>
          </a:p>
        </p:txBody>
      </p:sp>
      <p:cxnSp>
        <p:nvCxnSpPr>
          <p:cNvPr id="67595" name="Straight Connector 67594">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67588" name="Text Placeholder 15">
            <a:extLst>
              <a:ext uri="{FF2B5EF4-FFF2-40B4-BE49-F238E27FC236}">
                <a16:creationId xmlns:a16="http://schemas.microsoft.com/office/drawing/2014/main" id="{38F8CFF7-39C9-0036-DCF2-46849AC7A0CD}"/>
              </a:ext>
            </a:extLst>
          </p:cNvPr>
          <p:cNvSpPr>
            <a:spLocks noGrp="1"/>
          </p:cNvSpPr>
          <p:nvPr>
            <p:ph type="body" sz="half" idx="2"/>
          </p:nvPr>
        </p:nvSpPr>
        <p:spPr>
          <a:xfrm>
            <a:off x="593610" y="2121763"/>
            <a:ext cx="3822192" cy="3773010"/>
          </a:xfrm>
        </p:spPr>
        <p:txBody>
          <a:bodyPr vert="horz" lIns="91440" tIns="45720" rIns="91440" bIns="45720" rtlCol="0">
            <a:normAutofit/>
          </a:bodyPr>
          <a:lstStyle/>
          <a:p>
            <a:pPr indent="-228600">
              <a:buFont typeface="Arial" panose="020B0604020202020204" pitchFamily="34" charset="0"/>
              <a:buChar char="•"/>
            </a:pPr>
            <a:r>
              <a:rPr lang="en-US" altLang="en-US" sz="3200" dirty="0">
                <a:solidFill>
                  <a:schemeClr val="bg1"/>
                </a:solidFill>
              </a:rPr>
              <a:t>The Stephen Lewis Foundation brought African and Canadian grandmothers together to share their stories.</a:t>
            </a:r>
          </a:p>
          <a:p>
            <a:pPr indent="-228600">
              <a:buFont typeface="Arial" panose="020B0604020202020204" pitchFamily="34" charset="0"/>
              <a:buChar char="•"/>
            </a:pPr>
            <a:endParaRPr lang="en-US" altLang="en-US" sz="2000" dirty="0">
              <a:solidFill>
                <a:schemeClr val="bg1"/>
              </a:solidFill>
            </a:endParaRPr>
          </a:p>
        </p:txBody>
      </p:sp>
      <p:pic>
        <p:nvPicPr>
          <p:cNvPr id="67587" name="Content Placeholder 16" descr="princess and Ilana.jpg">
            <a:extLst>
              <a:ext uri="{FF2B5EF4-FFF2-40B4-BE49-F238E27FC236}">
                <a16:creationId xmlns:a16="http://schemas.microsoft.com/office/drawing/2014/main" id="{3B99C118-6793-1C22-8A99-AEC21C76D39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9003" r="-9003"/>
          <a:stretch>
            <a:fillRect/>
          </a:stretch>
        </p:blipFill>
        <p:spPr>
          <a:xfrm>
            <a:off x="6159473" y="484632"/>
            <a:ext cx="4499138" cy="5733287"/>
          </a:xfrm>
          <a:prstGeom prst="rect">
            <a:avLst/>
          </a:prstGeom>
        </p:spPr>
      </p:pic>
    </p:spTree>
    <p:extLst>
      <p:ext uri="{BB962C8B-B14F-4D97-AF65-F5344CB8AC3E}">
        <p14:creationId xmlns:p14="http://schemas.microsoft.com/office/powerpoint/2010/main" val="2601587535"/>
      </p:ext>
    </p:extLst>
  </p:cSld>
  <p:clrMapOvr>
    <a:masterClrMapping/>
  </p:clrMapOvr>
  <p:transition advTm="1183">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41" name="Rectangle 6964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34" name="Title 2">
            <a:extLst>
              <a:ext uri="{FF2B5EF4-FFF2-40B4-BE49-F238E27FC236}">
                <a16:creationId xmlns:a16="http://schemas.microsoft.com/office/drawing/2014/main" id="{65E5EFAB-B081-FDB3-8864-6732BAD5C331}"/>
              </a:ext>
            </a:extLst>
          </p:cNvPr>
          <p:cNvSpPr>
            <a:spLocks noGrp="1"/>
          </p:cNvSpPr>
          <p:nvPr>
            <p:ph type="title"/>
          </p:nvPr>
        </p:nvSpPr>
        <p:spPr>
          <a:xfrm>
            <a:off x="742950" y="742951"/>
            <a:ext cx="3476625" cy="4962524"/>
          </a:xfrm>
        </p:spPr>
        <p:txBody>
          <a:bodyPr vert="horz" lIns="91440" tIns="45720" rIns="91440" bIns="45720" rtlCol="0" anchor="ctr">
            <a:normAutofit fontScale="90000"/>
          </a:bodyPr>
          <a:lstStyle/>
          <a:p>
            <a:pPr algn="ctr"/>
            <a:r>
              <a:rPr lang="en-US" altLang="en-US" kern="1200" dirty="0">
                <a:solidFill>
                  <a:srgbClr val="FFFFFF"/>
                </a:solidFill>
                <a:latin typeface="+mj-lt"/>
                <a:ea typeface="+mj-ea"/>
                <a:cs typeface="+mj-cs"/>
              </a:rPr>
              <a:t>Canadian grandmothers were moved by their stories and  vowed, “We will not rest until they can rest.”</a:t>
            </a:r>
          </a:p>
        </p:txBody>
      </p:sp>
      <p:sp>
        <p:nvSpPr>
          <p:cNvPr id="69636" name="Slide Number Placeholder 3">
            <a:extLst>
              <a:ext uri="{FF2B5EF4-FFF2-40B4-BE49-F238E27FC236}">
                <a16:creationId xmlns:a16="http://schemas.microsoft.com/office/drawing/2014/main" id="{8392BEAB-491F-9B2D-C2D9-1B0BD22F9C54}"/>
              </a:ext>
            </a:extLst>
          </p:cNvPr>
          <p:cNvSpPr>
            <a:spLocks noGrp="1"/>
          </p:cNvSpPr>
          <p:nvPr>
            <p:ph type="sldNum" sz="quarter" idx="12"/>
          </p:nvPr>
        </p:nvSpPr>
        <p:spPr bwMode="auto">
          <a:xfrm>
            <a:off x="10926317" y="6423025"/>
            <a:ext cx="77152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914400" eaLnBrk="1" hangingPunct="1">
              <a:spcAft>
                <a:spcPts val="600"/>
              </a:spcAft>
            </a:pPr>
            <a:fld id="{B2CDD8D0-62F6-D94F-9B10-D9B04E26E4F6}" type="slidenum">
              <a:rPr lang="en-US" altLang="en-US" sz="1200">
                <a:solidFill>
                  <a:schemeClr val="tx1">
                    <a:tint val="75000"/>
                  </a:schemeClr>
                </a:solidFill>
                <a:latin typeface="+mn-lt"/>
                <a:cs typeface="+mn-cs"/>
              </a:rPr>
              <a:pPr defTabSz="914400" eaLnBrk="1" hangingPunct="1">
                <a:spcAft>
                  <a:spcPts val="600"/>
                </a:spcAft>
              </a:pPr>
              <a:t>33</a:t>
            </a:fld>
            <a:endParaRPr lang="en-US" altLang="en-US" sz="1200">
              <a:solidFill>
                <a:schemeClr val="tx1">
                  <a:tint val="75000"/>
                </a:schemeClr>
              </a:solidFill>
              <a:latin typeface="+mn-lt"/>
              <a:cs typeface="+mn-cs"/>
            </a:endParaRPr>
          </a:p>
        </p:txBody>
      </p:sp>
      <p:pic>
        <p:nvPicPr>
          <p:cNvPr id="4" name="Content Placeholder 3" descr="mime-attachment_2.jpeg">
            <a:extLst>
              <a:ext uri="{FF2B5EF4-FFF2-40B4-BE49-F238E27FC236}">
                <a16:creationId xmlns:a16="http://schemas.microsoft.com/office/drawing/2014/main" id="{8DDF5991-9EA9-D151-1150-B2E297B7B48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14343" y="1173892"/>
            <a:ext cx="5442517" cy="4264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3932056"/>
      </p:ext>
    </p:extLst>
  </p:cSld>
  <p:clrMapOvr>
    <a:masterClrMapping/>
  </p:clrMapOvr>
  <p:transition advTm="1233">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41" name="Rectangle 6964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34" name="Title 2">
            <a:extLst>
              <a:ext uri="{FF2B5EF4-FFF2-40B4-BE49-F238E27FC236}">
                <a16:creationId xmlns:a16="http://schemas.microsoft.com/office/drawing/2014/main" id="{65E5EFAB-B081-FDB3-8864-6732BAD5C331}"/>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altLang="en-US" kern="1200">
                <a:solidFill>
                  <a:srgbClr val="FFFFFF"/>
                </a:solidFill>
                <a:latin typeface="+mj-lt"/>
                <a:ea typeface="+mj-ea"/>
                <a:cs typeface="+mj-cs"/>
              </a:rPr>
              <a:t>African grandmothers vowed, “We will not raise children for the grave.”</a:t>
            </a:r>
            <a:br>
              <a:rPr lang="en-US" altLang="en-US" kern="1200">
                <a:solidFill>
                  <a:srgbClr val="FFFFFF"/>
                </a:solidFill>
                <a:latin typeface="+mj-lt"/>
                <a:ea typeface="+mj-ea"/>
                <a:cs typeface="+mj-cs"/>
              </a:rPr>
            </a:br>
            <a:r>
              <a:rPr lang="en-US" altLang="en-US" kern="1200">
                <a:solidFill>
                  <a:srgbClr val="FFFFFF"/>
                </a:solidFill>
                <a:latin typeface="+mj-lt"/>
                <a:ea typeface="+mj-ea"/>
                <a:cs typeface="+mj-cs"/>
              </a:rPr>
              <a:t>*Toronto Statement </a:t>
            </a:r>
          </a:p>
        </p:txBody>
      </p:sp>
      <p:pic>
        <p:nvPicPr>
          <p:cNvPr id="69635" name="Content Placeholder 4" descr="Toronto Statement - Photo by Scott Morgan.jpg">
            <a:extLst>
              <a:ext uri="{FF2B5EF4-FFF2-40B4-BE49-F238E27FC236}">
                <a16:creationId xmlns:a16="http://schemas.microsoft.com/office/drawing/2014/main" id="{1E3D1299-1713-EAC8-59A9-9CC4E9D1CF0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4082" b="-4082"/>
          <a:stretch>
            <a:fillRect/>
          </a:stretch>
        </p:blipFill>
        <p:spPr>
          <a:xfrm>
            <a:off x="6391744" y="492573"/>
            <a:ext cx="4077700" cy="5880796"/>
          </a:xfrm>
          <a:prstGeom prst="rect">
            <a:avLst/>
          </a:prstGeom>
        </p:spPr>
      </p:pic>
      <p:sp>
        <p:nvSpPr>
          <p:cNvPr id="69636" name="Slide Number Placeholder 3">
            <a:extLst>
              <a:ext uri="{FF2B5EF4-FFF2-40B4-BE49-F238E27FC236}">
                <a16:creationId xmlns:a16="http://schemas.microsoft.com/office/drawing/2014/main" id="{8392BEAB-491F-9B2D-C2D9-1B0BD22F9C54}"/>
              </a:ext>
            </a:extLst>
          </p:cNvPr>
          <p:cNvSpPr>
            <a:spLocks noGrp="1"/>
          </p:cNvSpPr>
          <p:nvPr>
            <p:ph type="sldNum" sz="quarter" idx="12"/>
          </p:nvPr>
        </p:nvSpPr>
        <p:spPr bwMode="auto">
          <a:xfrm>
            <a:off x="10926317" y="6423025"/>
            <a:ext cx="77152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914400" eaLnBrk="1" hangingPunct="1">
              <a:spcAft>
                <a:spcPts val="600"/>
              </a:spcAft>
            </a:pPr>
            <a:fld id="{B2CDD8D0-62F6-D94F-9B10-D9B04E26E4F6}" type="slidenum">
              <a:rPr lang="en-US" altLang="en-US" sz="1200">
                <a:solidFill>
                  <a:schemeClr val="tx1">
                    <a:tint val="75000"/>
                  </a:schemeClr>
                </a:solidFill>
                <a:latin typeface="+mn-lt"/>
                <a:cs typeface="+mn-cs"/>
              </a:rPr>
              <a:pPr defTabSz="914400" eaLnBrk="1" hangingPunct="1">
                <a:spcAft>
                  <a:spcPts val="600"/>
                </a:spcAft>
              </a:pPr>
              <a:t>34</a:t>
            </a:fld>
            <a:endParaRPr lang="en-US" altLang="en-US" sz="1200">
              <a:solidFill>
                <a:schemeClr val="tx1">
                  <a:tint val="75000"/>
                </a:schemeClr>
              </a:solidFill>
              <a:latin typeface="+mn-lt"/>
              <a:cs typeface="+mn-cs"/>
            </a:endParaRPr>
          </a:p>
        </p:txBody>
      </p:sp>
    </p:spTree>
    <p:extLst>
      <p:ext uri="{BB962C8B-B14F-4D97-AF65-F5344CB8AC3E}">
        <p14:creationId xmlns:p14="http://schemas.microsoft.com/office/powerpoint/2010/main" val="474360556"/>
      </p:ext>
    </p:extLst>
  </p:cSld>
  <p:clrMapOvr>
    <a:masterClrMapping/>
  </p:clrMapOvr>
  <p:transition advTm="1233">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234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C981F5F-80C1-CAEA-FB07-9EF6ECE9143B}"/>
              </a:ext>
            </a:extLst>
          </p:cNvPr>
          <p:cNvSpPr>
            <a:spLocks noGrp="1"/>
          </p:cNvSpPr>
          <p:nvPr>
            <p:ph type="title"/>
          </p:nvPr>
        </p:nvSpPr>
        <p:spPr>
          <a:xfrm>
            <a:off x="7760837" y="914400"/>
            <a:ext cx="3657600" cy="2887579"/>
          </a:xfrm>
        </p:spPr>
        <p:txBody>
          <a:bodyPr vert="horz" lIns="91440" tIns="45720" rIns="91440" bIns="45720" rtlCol="0" anchor="b">
            <a:normAutofit/>
          </a:bodyPr>
          <a:lstStyle/>
          <a:p>
            <a:pPr algn="ctr"/>
            <a:r>
              <a:rPr lang="en-US" sz="3700" kern="1200">
                <a:solidFill>
                  <a:srgbClr val="FFFFFF"/>
                </a:solidFill>
                <a:latin typeface="+mj-lt"/>
                <a:ea typeface="+mj-ea"/>
                <a:cs typeface="+mj-cs"/>
              </a:rPr>
              <a:t>The Grandmothers to Grandmothers Campaign was launched, 2006</a:t>
            </a:r>
          </a:p>
        </p:txBody>
      </p:sp>
      <p:pic>
        <p:nvPicPr>
          <p:cNvPr id="8" name="Content Placeholder 7" descr="A picture containing outdoor, person, people, crowd&#10;&#10;Description automatically generated">
            <a:extLst>
              <a:ext uri="{FF2B5EF4-FFF2-40B4-BE49-F238E27FC236}">
                <a16:creationId xmlns:a16="http://schemas.microsoft.com/office/drawing/2014/main" id="{86430377-E498-15DC-FCE2-8A6197850C9F}"/>
              </a:ext>
            </a:extLst>
          </p:cNvPr>
          <p:cNvPicPr>
            <a:picLocks noGrp="1" noChangeAspect="1"/>
          </p:cNvPicPr>
          <p:nvPr>
            <p:ph idx="1"/>
          </p:nvPr>
        </p:nvPicPr>
        <p:blipFill rotWithShape="1">
          <a:blip r:embed="rId2"/>
          <a:srcRect l="10526" r="8173"/>
          <a:stretch/>
        </p:blipFill>
        <p:spPr>
          <a:xfrm>
            <a:off x="490930" y="492573"/>
            <a:ext cx="6461008" cy="5880796"/>
          </a:xfrm>
          <a:prstGeom prst="rect">
            <a:avLst/>
          </a:prstGeom>
        </p:spPr>
      </p:pic>
      <p:cxnSp>
        <p:nvCxnSpPr>
          <p:cNvPr id="20" name="Straight Connector 19">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777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7335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0784"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9A5226B8-2956-8024-E89D-769B4B8C73FA}"/>
              </a:ext>
            </a:extLst>
          </p:cNvPr>
          <p:cNvSpPr>
            <a:spLocks noGrp="1"/>
          </p:cNvSpPr>
          <p:nvPr>
            <p:ph type="ctrTitle"/>
          </p:nvPr>
        </p:nvSpPr>
        <p:spPr>
          <a:xfrm>
            <a:off x="2558716" y="955309"/>
            <a:ext cx="7074568" cy="2898975"/>
          </a:xfrm>
        </p:spPr>
        <p:txBody>
          <a:bodyPr>
            <a:normAutofit/>
          </a:bodyPr>
          <a:lstStyle/>
          <a:p>
            <a:r>
              <a:rPr lang="en-US" sz="6600" dirty="0">
                <a:solidFill>
                  <a:srgbClr val="FFFFFF"/>
                </a:solidFill>
              </a:rPr>
              <a:t>Our mandate is…</a:t>
            </a:r>
          </a:p>
        </p:txBody>
      </p:sp>
      <p:sp>
        <p:nvSpPr>
          <p:cNvPr id="3" name="Subtitle 2">
            <a:extLst>
              <a:ext uri="{FF2B5EF4-FFF2-40B4-BE49-F238E27FC236}">
                <a16:creationId xmlns:a16="http://schemas.microsoft.com/office/drawing/2014/main" id="{881FE6F5-10FE-CED3-9252-61AB431BB13B}"/>
              </a:ext>
            </a:extLst>
          </p:cNvPr>
          <p:cNvSpPr>
            <a:spLocks noGrp="1"/>
          </p:cNvSpPr>
          <p:nvPr>
            <p:ph type="subTitle" idx="1"/>
          </p:nvPr>
        </p:nvSpPr>
        <p:spPr>
          <a:xfrm>
            <a:off x="2634916" y="4533813"/>
            <a:ext cx="6930189" cy="938463"/>
          </a:xfrm>
        </p:spPr>
        <p:txBody>
          <a:bodyPr>
            <a:normAutofit/>
          </a:bodyPr>
          <a:lstStyle/>
          <a:p>
            <a:endParaRPr lang="en-US">
              <a:solidFill>
                <a:srgbClr val="FFFFFF"/>
              </a:solidFill>
            </a:endParaRPr>
          </a:p>
        </p:txBody>
      </p:sp>
      <p:sp>
        <p:nvSpPr>
          <p:cNvPr id="1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68351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5778" name="Title 4">
            <a:extLst>
              <a:ext uri="{FF2B5EF4-FFF2-40B4-BE49-F238E27FC236}">
                <a16:creationId xmlns:a16="http://schemas.microsoft.com/office/drawing/2014/main" id="{BFE31A68-6A0E-2B7F-417D-8E3982EA1A0B}"/>
              </a:ext>
            </a:extLst>
          </p:cNvPr>
          <p:cNvSpPr>
            <a:spLocks noGrp="1"/>
          </p:cNvSpPr>
          <p:nvPr>
            <p:ph type="title" idx="4294967295"/>
          </p:nvPr>
        </p:nvSpPr>
        <p:spPr>
          <a:xfrm>
            <a:off x="7464614" y="1783959"/>
            <a:ext cx="4087306" cy="2889114"/>
          </a:xfrm>
        </p:spPr>
        <p:txBody>
          <a:bodyPr vert="horz" lIns="91440" tIns="45720" rIns="91440" bIns="45720" rtlCol="0" anchor="b">
            <a:normAutofit/>
          </a:bodyPr>
          <a:lstStyle/>
          <a:p>
            <a:r>
              <a:rPr lang="en-US" altLang="en-US" sz="5400"/>
              <a:t>To raise funds</a:t>
            </a:r>
          </a:p>
        </p:txBody>
      </p:sp>
      <p:sp>
        <p:nvSpPr>
          <p:cNvPr id="3" name="Content Placeholder 2">
            <a:extLst>
              <a:ext uri="{FF2B5EF4-FFF2-40B4-BE49-F238E27FC236}">
                <a16:creationId xmlns:a16="http://schemas.microsoft.com/office/drawing/2014/main" id="{1313707E-624C-5212-5996-3183BD4DFA83}"/>
              </a:ext>
            </a:extLst>
          </p:cNvPr>
          <p:cNvSpPr>
            <a:spLocks noGrp="1"/>
          </p:cNvSpPr>
          <p:nvPr>
            <p:ph type="body" sz="half" idx="4294967295"/>
          </p:nvPr>
        </p:nvSpPr>
        <p:spPr>
          <a:xfrm>
            <a:off x="7464612" y="4750893"/>
            <a:ext cx="4087305" cy="1147863"/>
          </a:xfrm>
        </p:spPr>
        <p:txBody>
          <a:bodyPr vert="horz" lIns="91440" tIns="45720" rIns="91440" bIns="45720" rtlCol="0" anchor="t">
            <a:normAutofit/>
          </a:bodyPr>
          <a:lstStyle/>
          <a:p>
            <a:pPr marL="0" indent="0">
              <a:buNone/>
            </a:pPr>
            <a:r>
              <a:rPr lang="en-US" altLang="en-US" sz="2000"/>
              <a:t>Since 2006,  the Grandmothers Campaign has raised over $40 million.</a:t>
            </a:r>
            <a:endParaRPr lang="en-US" sz="2000"/>
          </a:p>
        </p:txBody>
      </p:sp>
      <p:sp>
        <p:nvSpPr>
          <p:cNvPr id="75785" name="Freeform: Shape 75784">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5779" name="Picture 2">
            <a:extLst>
              <a:ext uri="{FF2B5EF4-FFF2-40B4-BE49-F238E27FC236}">
                <a16:creationId xmlns:a16="http://schemas.microsoft.com/office/drawing/2014/main" id="{58AD6FAF-3D7D-9FD7-86C7-1A4079E423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191" r="28161"/>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Slide Number Placeholder 3">
            <a:extLst>
              <a:ext uri="{FF2B5EF4-FFF2-40B4-BE49-F238E27FC236}">
                <a16:creationId xmlns:a16="http://schemas.microsoft.com/office/drawing/2014/main" id="{AD0097D2-73EF-D3DD-B2D3-1BC31EA9D8D8}"/>
              </a:ext>
            </a:extLst>
          </p:cNvPr>
          <p:cNvSpPr>
            <a:spLocks noGrp="1"/>
          </p:cNvSpPr>
          <p:nvPr>
            <p:ph type="sldNum" sz="quarter" idx="12"/>
          </p:nvPr>
        </p:nvSpPr>
        <p:spPr bwMode="auto">
          <a:xfrm>
            <a:off x="11003280" y="603504"/>
            <a:ext cx="548640" cy="548640"/>
          </a:xfrm>
          <a:prstGeom prst="ellipse">
            <a:avLst/>
          </a:prstGeom>
          <a:solidFill>
            <a:srgbClr val="7F7F7F"/>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defTabSz="914400" eaLnBrk="1" hangingPunct="1">
              <a:spcAft>
                <a:spcPts val="600"/>
              </a:spcAft>
              <a:defRPr/>
            </a:pPr>
            <a:fld id="{A9F66ADA-D8BC-B341-AB3D-CD3F1EBBF52E}" type="slidenum">
              <a:rPr lang="en-US" altLang="en-US" sz="1500">
                <a:solidFill>
                  <a:srgbClr val="FFFFFF"/>
                </a:solidFill>
                <a:latin typeface="Calibri" panose="020F0502020204030204"/>
                <a:cs typeface="+mn-cs"/>
              </a:rPr>
              <a:pPr algn="ctr" defTabSz="914400" eaLnBrk="1" hangingPunct="1">
                <a:spcAft>
                  <a:spcPts val="600"/>
                </a:spcAft>
                <a:defRPr/>
              </a:pPr>
              <a:t>37</a:t>
            </a:fld>
            <a:endParaRPr lang="en-US" altLang="en-US" sz="1500">
              <a:solidFill>
                <a:srgbClr val="FFFFFF"/>
              </a:solidFill>
              <a:latin typeface="Calibri" panose="020F0502020204030204"/>
              <a:cs typeface="+mn-cs"/>
            </a:endParaRPr>
          </a:p>
        </p:txBody>
      </p:sp>
    </p:spTree>
    <p:extLst>
      <p:ext uri="{BB962C8B-B14F-4D97-AF65-F5344CB8AC3E}">
        <p14:creationId xmlns:p14="http://schemas.microsoft.com/office/powerpoint/2010/main" val="17012404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75778"/>
                                        </p:tgtEl>
                                        <p:attrNameLst>
                                          <p:attrName>style.visibility</p:attrName>
                                        </p:attrNameLst>
                                      </p:cBhvr>
                                      <p:to>
                                        <p:strVal val="visible"/>
                                      </p:to>
                                    </p:set>
                                    <p:animEffect transition="in" filter="fade">
                                      <p:cBhvr>
                                        <p:cTn id="7" dur="400"/>
                                        <p:tgtEl>
                                          <p:spTgt spid="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37B71-F35D-6439-16F0-71A9BD41A1E3}"/>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a:t>To Raise Awareness</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5" descr="A group of people walking on a road&#10;&#10;Description automatically generated with medium confidence">
            <a:extLst>
              <a:ext uri="{FF2B5EF4-FFF2-40B4-BE49-F238E27FC236}">
                <a16:creationId xmlns:a16="http://schemas.microsoft.com/office/drawing/2014/main" id="{CD69979C-6531-2A98-16C8-3EC537542F7E}"/>
              </a:ext>
            </a:extLst>
          </p:cNvPr>
          <p:cNvPicPr>
            <a:picLocks noGrp="1" noChangeAspect="1"/>
          </p:cNvPicPr>
          <p:nvPr>
            <p:ph sz="half" idx="2"/>
          </p:nvPr>
        </p:nvPicPr>
        <p:blipFill rotWithShape="1">
          <a:blip r:embed="rId2"/>
          <a:srcRect r="11350"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931446602"/>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8850" name="Title 3">
            <a:extLst>
              <a:ext uri="{FF2B5EF4-FFF2-40B4-BE49-F238E27FC236}">
                <a16:creationId xmlns:a16="http://schemas.microsoft.com/office/drawing/2014/main" id="{F5C4EB2E-0185-F8A4-39EB-0B11025397D1}"/>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altLang="en-US" sz="5400"/>
              <a:t>To build solidarity</a:t>
            </a:r>
          </a:p>
        </p:txBody>
      </p:sp>
      <p:sp>
        <p:nvSpPr>
          <p:cNvPr id="78857" name="Freeform: Shape 78856">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8851" name="Content Placeholder 6" descr="African Grandmothers Gathering - Registration - 8 - Photo by Ricki Horowitz.jpg">
            <a:extLst>
              <a:ext uri="{FF2B5EF4-FFF2-40B4-BE49-F238E27FC236}">
                <a16:creationId xmlns:a16="http://schemas.microsoft.com/office/drawing/2014/main" id="{7D73A0FA-BF5D-1F36-1BC1-691FE9BC3E6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082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78852" name="Slide Number Placeholder 4">
            <a:extLst>
              <a:ext uri="{FF2B5EF4-FFF2-40B4-BE49-F238E27FC236}">
                <a16:creationId xmlns:a16="http://schemas.microsoft.com/office/drawing/2014/main" id="{5CDEC8E6-BD9D-5E90-087A-DED1FA24B2AF}"/>
              </a:ext>
            </a:extLst>
          </p:cNvPr>
          <p:cNvSpPr>
            <a:spLocks noGrp="1"/>
          </p:cNvSpPr>
          <p:nvPr>
            <p:ph type="sldNum" sz="quarter" idx="12"/>
          </p:nvPr>
        </p:nvSpPr>
        <p:spPr bwMode="auto">
          <a:xfrm>
            <a:off x="11003280" y="603504"/>
            <a:ext cx="548640" cy="548640"/>
          </a:xfrm>
          <a:prstGeom prst="ellipse">
            <a:avLst/>
          </a:prstGeom>
          <a:solidFill>
            <a:srgbClr val="7F7F7F"/>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defTabSz="914400" eaLnBrk="1" hangingPunct="1">
              <a:spcAft>
                <a:spcPts val="600"/>
              </a:spcAft>
              <a:defRPr/>
            </a:pPr>
            <a:fld id="{F081002A-8891-1943-843D-1D8D8268965C}" type="slidenum">
              <a:rPr lang="en-US" altLang="en-US" sz="1500">
                <a:solidFill>
                  <a:srgbClr val="FFFFFF"/>
                </a:solidFill>
                <a:latin typeface="Calibri" panose="020F0502020204030204"/>
                <a:cs typeface="+mn-cs"/>
              </a:rPr>
              <a:pPr algn="ctr" defTabSz="914400" eaLnBrk="1" hangingPunct="1">
                <a:spcAft>
                  <a:spcPts val="600"/>
                </a:spcAft>
                <a:defRPr/>
              </a:pPr>
              <a:t>39</a:t>
            </a:fld>
            <a:endParaRPr lang="en-US" altLang="en-US" sz="1500">
              <a:solidFill>
                <a:srgbClr val="FFFFFF"/>
              </a:solidFill>
              <a:latin typeface="Calibri" panose="020F0502020204030204"/>
              <a:cs typeface="+mn-cs"/>
            </a:endParaRPr>
          </a:p>
        </p:txBody>
      </p:sp>
    </p:spTree>
    <p:extLst>
      <p:ext uri="{BB962C8B-B14F-4D97-AF65-F5344CB8AC3E}">
        <p14:creationId xmlns:p14="http://schemas.microsoft.com/office/powerpoint/2010/main" val="2122682510"/>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0784"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a:p>
        </p:txBody>
      </p:sp>
      <p:sp>
        <p:nvSpPr>
          <p:cNvPr id="2" name="Title 1"/>
          <p:cNvSpPr>
            <a:spLocks noGrp="1"/>
          </p:cNvSpPr>
          <p:nvPr>
            <p:ph type="title"/>
          </p:nvPr>
        </p:nvSpPr>
        <p:spPr>
          <a:xfrm>
            <a:off x="2558716" y="955309"/>
            <a:ext cx="7074568" cy="2898975"/>
          </a:xfrm>
        </p:spPr>
        <p:txBody>
          <a:bodyPr vert="horz" lIns="91440" tIns="45720" rIns="91440" bIns="45720" rtlCol="0" anchor="b">
            <a:normAutofit/>
          </a:bodyPr>
          <a:lstStyle/>
          <a:p>
            <a:pPr algn="ctr"/>
            <a:r>
              <a:rPr lang="en-US" sz="5100" kern="1200" dirty="0">
                <a:solidFill>
                  <a:srgbClr val="FFFFFF"/>
                </a:solidFill>
                <a:latin typeface="+mj-lt"/>
                <a:ea typeface="+mj-ea"/>
                <a:cs typeface="+mj-cs"/>
              </a:rPr>
              <a:t>Why was AIDS able to become, and continues to be, a pandemic in Africa?</a:t>
            </a:r>
          </a:p>
        </p:txBody>
      </p:sp>
      <p:sp>
        <p:nvSpPr>
          <p:cNvPr id="11"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5958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040" name="Rectangle 8603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18" name="Title 7">
            <a:extLst>
              <a:ext uri="{FF2B5EF4-FFF2-40B4-BE49-F238E27FC236}">
                <a16:creationId xmlns:a16="http://schemas.microsoft.com/office/drawing/2014/main" id="{DFF8A9F6-48C1-222D-1BB5-C95682EE5CDA}"/>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altLang="en-US" sz="2600" kern="1200">
                <a:solidFill>
                  <a:schemeClr val="tx1"/>
                </a:solidFill>
                <a:latin typeface="+mj-lt"/>
                <a:ea typeface="+mj-ea"/>
                <a:cs typeface="+mj-cs"/>
              </a:rPr>
              <a:t>The Grandmothers Campaign has approx. 150 active groups in </a:t>
            </a:r>
          </a:p>
        </p:txBody>
      </p:sp>
      <p:sp>
        <p:nvSpPr>
          <p:cNvPr id="86042"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0BCC315A-BD1F-1BD0-790C-F9722620D29F}"/>
              </a:ext>
            </a:extLst>
          </p:cNvPr>
          <p:cNvSpPr>
            <a:spLocks noGrp="1"/>
          </p:cNvSpPr>
          <p:nvPr>
            <p:ph sz="half" idx="1"/>
          </p:nvPr>
        </p:nvSpPr>
        <p:spPr>
          <a:xfrm>
            <a:off x="630936" y="2807208"/>
            <a:ext cx="3429000" cy="3410712"/>
          </a:xfrm>
        </p:spPr>
        <p:txBody>
          <a:bodyPr vert="horz" lIns="91440" tIns="45720" rIns="91440" bIns="45720" rtlCol="0" anchor="t">
            <a:normAutofit/>
          </a:bodyPr>
          <a:lstStyle/>
          <a:p>
            <a:r>
              <a:rPr lang="en-US" altLang="en-US" sz="2200"/>
              <a:t>Canada</a:t>
            </a:r>
          </a:p>
          <a:p>
            <a:r>
              <a:rPr lang="en-US" altLang="en-US" sz="2200"/>
              <a:t>UK</a:t>
            </a:r>
          </a:p>
          <a:p>
            <a:r>
              <a:rPr lang="en-US" altLang="en-US" sz="2200"/>
              <a:t>Australia</a:t>
            </a:r>
          </a:p>
        </p:txBody>
      </p:sp>
      <p:pic>
        <p:nvPicPr>
          <p:cNvPr id="86020" name="Content Placeholder 11" descr="Screen Shot 2018-03-17 at 11.02.33 AM.png">
            <a:extLst>
              <a:ext uri="{FF2B5EF4-FFF2-40B4-BE49-F238E27FC236}">
                <a16:creationId xmlns:a16="http://schemas.microsoft.com/office/drawing/2014/main" id="{782516E4-A100-3AFA-2CB7-EF0A25DB8D7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23343"/>
          <a:stretch/>
        </p:blipFill>
        <p:spPr>
          <a:xfrm>
            <a:off x="5007746" y="640080"/>
            <a:ext cx="6196819" cy="5577840"/>
          </a:xfrm>
          <a:prstGeom prst="rect">
            <a:avLst/>
          </a:prstGeom>
        </p:spPr>
      </p:pic>
      <p:sp>
        <p:nvSpPr>
          <p:cNvPr id="86021" name="Slide Number Placeholder 6">
            <a:extLst>
              <a:ext uri="{FF2B5EF4-FFF2-40B4-BE49-F238E27FC236}">
                <a16:creationId xmlns:a16="http://schemas.microsoft.com/office/drawing/2014/main" id="{47E165EB-27D7-4909-A6FA-C4420F2C0454}"/>
              </a:ext>
            </a:extLst>
          </p:cNvPr>
          <p:cNvSpPr>
            <a:spLocks noGrp="1"/>
          </p:cNvSpPr>
          <p:nvPr>
            <p:ph type="sldNum" sz="quarter" idx="12"/>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914400" eaLnBrk="1" hangingPunct="1">
              <a:spcAft>
                <a:spcPts val="600"/>
              </a:spcAft>
              <a:defRPr/>
            </a:pPr>
            <a:fld id="{83D6919A-35CD-284A-A7C6-84D067D7D44B}" type="slidenum">
              <a:rPr lang="en-US" altLang="en-US" sz="1200">
                <a:solidFill>
                  <a:schemeClr val="tx1">
                    <a:tint val="75000"/>
                  </a:schemeClr>
                </a:solidFill>
                <a:latin typeface="+mn-lt"/>
                <a:cs typeface="+mn-cs"/>
              </a:rPr>
              <a:pPr defTabSz="914400" eaLnBrk="1" hangingPunct="1">
                <a:spcAft>
                  <a:spcPts val="600"/>
                </a:spcAft>
                <a:defRPr/>
              </a:pPr>
              <a:t>40</a:t>
            </a:fld>
            <a:endParaRPr lang="en-US" altLang="en-US" sz="1200">
              <a:solidFill>
                <a:schemeClr val="tx1">
                  <a:tint val="75000"/>
                </a:schemeClr>
              </a:solidFill>
              <a:latin typeface="+mn-lt"/>
              <a:cs typeface="+mn-cs"/>
            </a:endParaRPr>
          </a:p>
        </p:txBody>
      </p:sp>
    </p:spTree>
    <p:extLst>
      <p:ext uri="{BB962C8B-B14F-4D97-AF65-F5344CB8AC3E}">
        <p14:creationId xmlns:p14="http://schemas.microsoft.com/office/powerpoint/2010/main" val="435895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E108DDD0-C329-C1BA-DF39-CBB32C86D2B1}"/>
              </a:ext>
            </a:extLst>
          </p:cNvPr>
          <p:cNvSpPr>
            <a:spLocks noGrp="1"/>
          </p:cNvSpPr>
          <p:nvPr>
            <p:ph type="title"/>
          </p:nvPr>
        </p:nvSpPr>
        <p:spPr/>
        <p:txBody>
          <a:bodyPr/>
          <a:lstStyle/>
          <a:p>
            <a:r>
              <a:rPr lang="en-US" altLang="en-US" dirty="0">
                <a:ea typeface="ＭＳ Ｐゴシック" panose="020B0600070205080204" pitchFamily="34" charset="-128"/>
              </a:rPr>
              <a:t>In Lower Mainland we call ourselves “</a:t>
            </a:r>
            <a:r>
              <a:rPr lang="en-US" altLang="en-US" dirty="0" err="1">
                <a:ea typeface="ＭＳ Ｐゴシック" panose="020B0600070205080204" pitchFamily="34" charset="-128"/>
              </a:rPr>
              <a:t>gogos</a:t>
            </a:r>
            <a:r>
              <a:rPr lang="en-US" altLang="en-US" dirty="0">
                <a:ea typeface="ＭＳ Ｐゴシック" panose="020B0600070205080204" pitchFamily="34" charset="-128"/>
              </a:rPr>
              <a:t>”</a:t>
            </a:r>
          </a:p>
        </p:txBody>
      </p:sp>
      <p:graphicFrame>
        <p:nvGraphicFramePr>
          <p:cNvPr id="87047" name="Content Placeholder 2">
            <a:extLst>
              <a:ext uri="{FF2B5EF4-FFF2-40B4-BE49-F238E27FC236}">
                <a16:creationId xmlns:a16="http://schemas.microsoft.com/office/drawing/2014/main" id="{1C6E0026-703E-6A92-5574-68D5F3D504CF}"/>
              </a:ext>
            </a:extLst>
          </p:cNvPr>
          <p:cNvGraphicFramePr>
            <a:graphicFrameLocks noGrp="1"/>
          </p:cNvGraphicFramePr>
          <p:nvPr>
            <p:ph sz="half" idx="1"/>
            <p:extLst>
              <p:ext uri="{D42A27DB-BD31-4B8C-83A1-F6EECF244321}">
                <p14:modId xmlns:p14="http://schemas.microsoft.com/office/powerpoint/2010/main" val="3201173626"/>
              </p:ext>
            </p:extLst>
          </p:nvPr>
        </p:nvGraphicFramePr>
        <p:xfrm>
          <a:off x="1145406" y="1556951"/>
          <a:ext cx="5026793" cy="5077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7044" name="Content Placeholder 5" descr="Screen Shot 2018-03-29 at 1.03.59 PM.png">
            <a:extLst>
              <a:ext uri="{FF2B5EF4-FFF2-40B4-BE49-F238E27FC236}">
                <a16:creationId xmlns:a16="http://schemas.microsoft.com/office/drawing/2014/main" id="{249B118B-3E35-41A1-F7EC-B60E58B65F28}"/>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rcRect l="-26923" r="-26923"/>
          <a:stretch>
            <a:fillRect/>
          </a:stretch>
        </p:blipFill>
        <p:spPr>
          <a:xfrm>
            <a:off x="6209243" y="1394492"/>
            <a:ext cx="4837351" cy="5402129"/>
          </a:xfrm>
        </p:spPr>
      </p:pic>
      <p:sp>
        <p:nvSpPr>
          <p:cNvPr id="87045" name="Slide Number Placeholder 4">
            <a:extLst>
              <a:ext uri="{FF2B5EF4-FFF2-40B4-BE49-F238E27FC236}">
                <a16:creationId xmlns:a16="http://schemas.microsoft.com/office/drawing/2014/main" id="{91718E06-F574-4041-D8DF-6586DF9C8B4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5A279E59-7CE2-AA49-9DA0-235AE384EB53}" type="slidenum">
              <a:rPr lang="en-US" altLang="en-US" sz="1400">
                <a:solidFill>
                  <a:schemeClr val="bg1"/>
                </a:solidFill>
                <a:latin typeface="Book Antiqua" panose="02040602050305030304" pitchFamily="18" charset="0"/>
              </a:rPr>
              <a:pPr eaLnBrk="1" hangingPunct="1"/>
              <a:t>41</a:t>
            </a:fld>
            <a:endParaRPr lang="en-US" altLang="en-US" sz="1400">
              <a:solidFill>
                <a:schemeClr val="bg1"/>
              </a:solidFill>
              <a:latin typeface="Book Antiqua" panose="02040602050305030304" pitchFamily="18" charset="0"/>
            </a:endParaRPr>
          </a:p>
        </p:txBody>
      </p:sp>
      <p:sp>
        <p:nvSpPr>
          <p:cNvPr id="7" name="Right Arrow 6">
            <a:extLst>
              <a:ext uri="{FF2B5EF4-FFF2-40B4-BE49-F238E27FC236}">
                <a16:creationId xmlns:a16="http://schemas.microsoft.com/office/drawing/2014/main" id="{42389740-26FA-F0F4-0683-BE6131EFD28A}"/>
              </a:ext>
            </a:extLst>
          </p:cNvPr>
          <p:cNvSpPr/>
          <p:nvPr/>
        </p:nvSpPr>
        <p:spPr>
          <a:xfrm>
            <a:off x="5233868" y="4425892"/>
            <a:ext cx="1876664" cy="293796"/>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5" name="Picture 4" descr="A red circle with a black circle in the middle&#10;&#10;Description automatically generated with low confidence">
            <a:extLst>
              <a:ext uri="{FF2B5EF4-FFF2-40B4-BE49-F238E27FC236}">
                <a16:creationId xmlns:a16="http://schemas.microsoft.com/office/drawing/2014/main" id="{DFF40A86-402D-A078-88C7-8D525773F554}"/>
              </a:ext>
            </a:extLst>
          </p:cNvPr>
          <p:cNvPicPr>
            <a:picLocks noChangeAspect="1"/>
          </p:cNvPicPr>
          <p:nvPr/>
        </p:nvPicPr>
        <p:blipFill>
          <a:blip r:embed="rId8"/>
          <a:stretch>
            <a:fillRect/>
          </a:stretch>
        </p:blipFill>
        <p:spPr>
          <a:xfrm>
            <a:off x="7602656" y="2341563"/>
            <a:ext cx="2415941" cy="2430378"/>
          </a:xfrm>
          <a:prstGeom prst="rect">
            <a:avLst/>
          </a:prstGeom>
        </p:spPr>
      </p:pic>
    </p:spTree>
    <p:extLst>
      <p:ext uri="{BB962C8B-B14F-4D97-AF65-F5344CB8AC3E}">
        <p14:creationId xmlns:p14="http://schemas.microsoft.com/office/powerpoint/2010/main" val="38093899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85" name="Rectangle 88084">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66" name="Title 1">
            <a:extLst>
              <a:ext uri="{FF2B5EF4-FFF2-40B4-BE49-F238E27FC236}">
                <a16:creationId xmlns:a16="http://schemas.microsoft.com/office/drawing/2014/main" id="{C2597808-637A-E07B-10FF-DDC7ECFF8261}"/>
              </a:ext>
            </a:extLst>
          </p:cNvPr>
          <p:cNvSpPr>
            <a:spLocks noGrp="1"/>
          </p:cNvSpPr>
          <p:nvPr>
            <p:ph type="title"/>
          </p:nvPr>
        </p:nvSpPr>
        <p:spPr>
          <a:xfrm>
            <a:off x="594360" y="640263"/>
            <a:ext cx="3822192" cy="1344975"/>
          </a:xfrm>
        </p:spPr>
        <p:txBody>
          <a:bodyPr vert="horz" lIns="91440" tIns="45720" rIns="91440" bIns="45720" rtlCol="0" anchor="ctr">
            <a:normAutofit/>
          </a:bodyPr>
          <a:lstStyle/>
          <a:p>
            <a:r>
              <a:rPr lang="en-US" altLang="en-US" sz="2800" kern="1200" dirty="0">
                <a:solidFill>
                  <a:schemeClr val="bg1"/>
                </a:solidFill>
                <a:latin typeface="+mj-lt"/>
                <a:ea typeface="+mj-ea"/>
                <a:cs typeface="+mj-cs"/>
              </a:rPr>
              <a:t>Other groups have their own unique names. For example: </a:t>
            </a:r>
          </a:p>
        </p:txBody>
      </p:sp>
      <p:cxnSp>
        <p:nvCxnSpPr>
          <p:cNvPr id="88087" name="Straight Connector 88086">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8495B48-B16F-60ED-A9E1-C18D61EF2D11}"/>
              </a:ext>
            </a:extLst>
          </p:cNvPr>
          <p:cNvSpPr>
            <a:spLocks noGrp="1"/>
          </p:cNvSpPr>
          <p:nvPr>
            <p:ph sz="half" idx="1"/>
          </p:nvPr>
        </p:nvSpPr>
        <p:spPr>
          <a:xfrm>
            <a:off x="593610" y="2121763"/>
            <a:ext cx="3822192" cy="3773010"/>
          </a:xfrm>
        </p:spPr>
        <p:txBody>
          <a:bodyPr vert="horz" lIns="91440" tIns="45720" rIns="91440" bIns="45720" rtlCol="0">
            <a:normAutofit/>
          </a:bodyPr>
          <a:lstStyle/>
          <a:p>
            <a:r>
              <a:rPr lang="en-US" altLang="en-US" dirty="0">
                <a:solidFill>
                  <a:schemeClr val="bg1"/>
                </a:solidFill>
              </a:rPr>
              <a:t>Victoria Grandmothers for Africa</a:t>
            </a:r>
          </a:p>
          <a:p>
            <a:r>
              <a:rPr lang="en-US" altLang="en-US" dirty="0">
                <a:solidFill>
                  <a:schemeClr val="bg1"/>
                </a:solidFill>
              </a:rPr>
              <a:t>Hamilton Grandmothers of Steel</a:t>
            </a:r>
          </a:p>
          <a:p>
            <a:r>
              <a:rPr lang="en-US" altLang="en-US" dirty="0">
                <a:solidFill>
                  <a:schemeClr val="bg1"/>
                </a:solidFill>
              </a:rPr>
              <a:t>Calgary </a:t>
            </a:r>
            <a:r>
              <a:rPr lang="en-US" altLang="en-US" dirty="0" err="1">
                <a:solidFill>
                  <a:schemeClr val="bg1"/>
                </a:solidFill>
              </a:rPr>
              <a:t>Ujamma</a:t>
            </a:r>
            <a:r>
              <a:rPr lang="en-US" altLang="en-US" dirty="0">
                <a:solidFill>
                  <a:schemeClr val="bg1"/>
                </a:solidFill>
              </a:rPr>
              <a:t> Grammas</a:t>
            </a:r>
          </a:p>
          <a:p>
            <a:r>
              <a:rPr lang="en-US" altLang="en-US" dirty="0">
                <a:solidFill>
                  <a:schemeClr val="bg1"/>
                </a:solidFill>
              </a:rPr>
              <a:t>Edmonton G.A.N.G.</a:t>
            </a:r>
          </a:p>
        </p:txBody>
      </p:sp>
      <p:pic>
        <p:nvPicPr>
          <p:cNvPr id="88068" name="Content Placeholder 5" descr="Screen Shot 2018-03-29 at 1.13.08 PM.png">
            <a:extLst>
              <a:ext uri="{FF2B5EF4-FFF2-40B4-BE49-F238E27FC236}">
                <a16:creationId xmlns:a16="http://schemas.microsoft.com/office/drawing/2014/main" id="{41EA18A1-655D-5DEE-7A18-8AE8DCA7E402}"/>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0608" r="553" b="1"/>
          <a:stretch/>
        </p:blipFill>
        <p:spPr>
          <a:xfrm>
            <a:off x="5110716" y="1077270"/>
            <a:ext cx="6596652" cy="4548010"/>
          </a:xfrm>
          <a:prstGeom prst="rect">
            <a:avLst/>
          </a:prstGeom>
        </p:spPr>
      </p:pic>
      <p:sp>
        <p:nvSpPr>
          <p:cNvPr id="88069" name="Slide Number Placeholder 4">
            <a:extLst>
              <a:ext uri="{FF2B5EF4-FFF2-40B4-BE49-F238E27FC236}">
                <a16:creationId xmlns:a16="http://schemas.microsoft.com/office/drawing/2014/main" id="{B4B9B165-EB5A-0B3E-4095-38ECA12375A9}"/>
              </a:ext>
            </a:extLst>
          </p:cNvPr>
          <p:cNvSpPr>
            <a:spLocks noGrp="1"/>
          </p:cNvSpPr>
          <p:nvPr>
            <p:ph type="sldNum" sz="quarter" idx="12"/>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914400" eaLnBrk="1" hangingPunct="1">
              <a:spcAft>
                <a:spcPts val="600"/>
              </a:spcAft>
              <a:defRPr/>
            </a:pPr>
            <a:fld id="{3C3AC5BF-FB0D-CA44-A84C-C1ED79A3231F}" type="slidenum">
              <a:rPr lang="en-US" altLang="en-US" sz="1200">
                <a:solidFill>
                  <a:schemeClr val="tx1">
                    <a:tint val="75000"/>
                  </a:schemeClr>
                </a:solidFill>
                <a:latin typeface="+mn-lt"/>
                <a:cs typeface="+mn-cs"/>
              </a:rPr>
              <a:pPr defTabSz="914400" eaLnBrk="1" hangingPunct="1">
                <a:spcAft>
                  <a:spcPts val="600"/>
                </a:spcAft>
                <a:defRPr/>
              </a:pPr>
              <a:t>42</a:t>
            </a:fld>
            <a:endParaRPr lang="en-US" altLang="en-US" sz="1200">
              <a:solidFill>
                <a:schemeClr val="tx1">
                  <a:tint val="75000"/>
                </a:schemeClr>
              </a:solidFill>
              <a:latin typeface="+mn-lt"/>
              <a:cs typeface="+mn-cs"/>
            </a:endParaRPr>
          </a:p>
        </p:txBody>
      </p:sp>
    </p:spTree>
    <p:extLst>
      <p:ext uri="{BB962C8B-B14F-4D97-AF65-F5344CB8AC3E}">
        <p14:creationId xmlns:p14="http://schemas.microsoft.com/office/powerpoint/2010/main" val="4716841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0784"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9A5226B8-2956-8024-E89D-769B4B8C73FA}"/>
              </a:ext>
            </a:extLst>
          </p:cNvPr>
          <p:cNvSpPr>
            <a:spLocks noGrp="1"/>
          </p:cNvSpPr>
          <p:nvPr>
            <p:ph type="ctrTitle"/>
          </p:nvPr>
        </p:nvSpPr>
        <p:spPr>
          <a:xfrm>
            <a:off x="2558716" y="955309"/>
            <a:ext cx="7074568" cy="2898975"/>
          </a:xfrm>
        </p:spPr>
        <p:txBody>
          <a:bodyPr>
            <a:normAutofit fontScale="90000"/>
          </a:bodyPr>
          <a:lstStyle/>
          <a:p>
            <a:r>
              <a:rPr lang="en-US" sz="6600" dirty="0">
                <a:solidFill>
                  <a:srgbClr val="FFFFFF"/>
                </a:solidFill>
              </a:rPr>
              <a:t>How the SLF works with community-led partners…( “CBOs”- Community-based organizations)</a:t>
            </a:r>
          </a:p>
        </p:txBody>
      </p:sp>
      <p:sp>
        <p:nvSpPr>
          <p:cNvPr id="1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49591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70" name="Rectangle 92169">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172" name="Straight Connector 92171">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D7632CEA-283D-1C3E-556F-7F9321F1B991}"/>
              </a:ext>
            </a:extLst>
          </p:cNvPr>
          <p:cNvSpPr>
            <a:spLocks noGrp="1"/>
          </p:cNvSpPr>
          <p:nvPr>
            <p:ph sz="half" idx="1"/>
          </p:nvPr>
        </p:nvSpPr>
        <p:spPr>
          <a:xfrm>
            <a:off x="593610" y="2353739"/>
            <a:ext cx="3822192" cy="3541034"/>
          </a:xfrm>
        </p:spPr>
        <p:txBody>
          <a:bodyPr vert="horz" lIns="91440" tIns="45720" rIns="91440" bIns="45720" rtlCol="0">
            <a:normAutofit/>
          </a:bodyPr>
          <a:lstStyle/>
          <a:p>
            <a:r>
              <a:rPr lang="en-US" altLang="en-US" dirty="0">
                <a:solidFill>
                  <a:schemeClr val="bg1"/>
                </a:solidFill>
              </a:rPr>
              <a:t>The SLF believes the expertise needed to turn the tide of AIDS is found within Africa at the community level</a:t>
            </a:r>
          </a:p>
          <a:p>
            <a:r>
              <a:rPr lang="en-US" altLang="en-US" dirty="0">
                <a:solidFill>
                  <a:schemeClr val="bg1"/>
                </a:solidFill>
              </a:rPr>
              <a:t>Due diligence is done before and throughout funding</a:t>
            </a:r>
          </a:p>
          <a:p>
            <a:endParaRPr lang="en-US" altLang="en-US" sz="2000" dirty="0">
              <a:solidFill>
                <a:schemeClr val="bg1"/>
              </a:solidFill>
            </a:endParaRPr>
          </a:p>
          <a:p>
            <a:endParaRPr lang="en-US" altLang="en-US" sz="2000" dirty="0">
              <a:solidFill>
                <a:schemeClr val="bg1"/>
              </a:solidFill>
            </a:endParaRPr>
          </a:p>
          <a:p>
            <a:endParaRPr lang="en-US" altLang="en-US" sz="2000" dirty="0">
              <a:solidFill>
                <a:schemeClr val="bg1"/>
              </a:solidFill>
            </a:endParaRPr>
          </a:p>
        </p:txBody>
      </p:sp>
      <p:pic>
        <p:nvPicPr>
          <p:cNvPr id="92165" name="Content Placeholder 9" descr="grandmother speaking.jpg">
            <a:extLst>
              <a:ext uri="{FF2B5EF4-FFF2-40B4-BE49-F238E27FC236}">
                <a16:creationId xmlns:a16="http://schemas.microsoft.com/office/drawing/2014/main" id="{40A0AB1A-33CD-1B2F-41F4-84ABA111F23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2332" r="-12332"/>
          <a:stretch>
            <a:fillRect/>
          </a:stretch>
        </p:blipFill>
        <p:spPr>
          <a:xfrm>
            <a:off x="5880670" y="484632"/>
            <a:ext cx="5056744" cy="5733287"/>
          </a:xfrm>
          <a:prstGeom prst="rect">
            <a:avLst/>
          </a:prstGeom>
        </p:spPr>
      </p:pic>
      <p:sp>
        <p:nvSpPr>
          <p:cNvPr id="92164" name="Slide Number Placeholder 4">
            <a:extLst>
              <a:ext uri="{FF2B5EF4-FFF2-40B4-BE49-F238E27FC236}">
                <a16:creationId xmlns:a16="http://schemas.microsoft.com/office/drawing/2014/main" id="{AC867355-C4F7-1A01-62ED-B422209DBB4A}"/>
              </a:ext>
            </a:extLst>
          </p:cNvPr>
          <p:cNvSpPr>
            <a:spLocks noGrp="1"/>
          </p:cNvSpPr>
          <p:nvPr>
            <p:ph type="sldNum" sz="quarter" idx="12"/>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914400" eaLnBrk="1" hangingPunct="1">
              <a:spcAft>
                <a:spcPts val="600"/>
              </a:spcAft>
            </a:pPr>
            <a:fld id="{F9F8FA40-445D-B14E-9C9E-A22DBCE70874}" type="slidenum">
              <a:rPr lang="en-US" altLang="en-US" sz="1200">
                <a:solidFill>
                  <a:schemeClr val="tx1">
                    <a:tint val="75000"/>
                  </a:schemeClr>
                </a:solidFill>
                <a:latin typeface="+mn-lt"/>
                <a:cs typeface="+mn-cs"/>
              </a:rPr>
              <a:pPr defTabSz="914400" eaLnBrk="1" hangingPunct="1">
                <a:spcAft>
                  <a:spcPts val="600"/>
                </a:spcAft>
              </a:pPr>
              <a:t>44</a:t>
            </a:fld>
            <a:endParaRPr lang="en-US" altLang="en-US" sz="1200">
              <a:solidFill>
                <a:schemeClr val="tx1">
                  <a:tint val="75000"/>
                </a:schemeClr>
              </a:solidFill>
              <a:latin typeface="+mn-lt"/>
              <a:cs typeface="+mn-cs"/>
            </a:endParaRPr>
          </a:p>
        </p:txBody>
      </p:sp>
    </p:spTree>
    <p:extLst>
      <p:ext uri="{BB962C8B-B14F-4D97-AF65-F5344CB8AC3E}">
        <p14:creationId xmlns:p14="http://schemas.microsoft.com/office/powerpoint/2010/main" val="17914975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D498D15-EB5E-A00D-3A37-6A8868FE7348}"/>
              </a:ext>
            </a:extLst>
          </p:cNvPr>
          <p:cNvSpPr>
            <a:spLocks noGrp="1"/>
          </p:cNvSpPr>
          <p:nvPr>
            <p:ph type="title"/>
          </p:nvPr>
        </p:nvSpPr>
        <p:spPr>
          <a:xfrm>
            <a:off x="804672" y="491067"/>
            <a:ext cx="2871095" cy="3945466"/>
          </a:xfrm>
        </p:spPr>
        <p:txBody>
          <a:bodyPr anchor="t">
            <a:normAutofit/>
          </a:bodyPr>
          <a:lstStyle/>
          <a:p>
            <a:r>
              <a:rPr lang="en-US" sz="2800" dirty="0">
                <a:solidFill>
                  <a:srgbClr val="FFFFFF"/>
                </a:solidFill>
              </a:rPr>
              <a:t>How the SLF, using anti-colonial practices,  approaches partnerships</a:t>
            </a:r>
          </a:p>
        </p:txBody>
      </p:sp>
      <p:sp>
        <p:nvSpPr>
          <p:cNvPr id="3" name="Content Placeholder 2">
            <a:extLst>
              <a:ext uri="{FF2B5EF4-FFF2-40B4-BE49-F238E27FC236}">
                <a16:creationId xmlns:a16="http://schemas.microsoft.com/office/drawing/2014/main" id="{6872B246-627E-EB31-7664-D505A6538C3F}"/>
              </a:ext>
            </a:extLst>
          </p:cNvPr>
          <p:cNvSpPr>
            <a:spLocks noGrp="1"/>
          </p:cNvSpPr>
          <p:nvPr>
            <p:ph sz="half" idx="1"/>
          </p:nvPr>
        </p:nvSpPr>
        <p:spPr>
          <a:xfrm>
            <a:off x="5198993" y="1412489"/>
            <a:ext cx="2926080" cy="4363844"/>
          </a:xfrm>
        </p:spPr>
        <p:txBody>
          <a:bodyPr>
            <a:normAutofit/>
          </a:bodyPr>
          <a:lstStyle/>
          <a:p>
            <a:r>
              <a:rPr lang="en-US" dirty="0"/>
              <a:t>Bottom-up decision-making</a:t>
            </a:r>
          </a:p>
          <a:p>
            <a:r>
              <a:rPr lang="en-US" dirty="0"/>
              <a:t>Long-term relationships</a:t>
            </a:r>
          </a:p>
          <a:p>
            <a:r>
              <a:rPr lang="en-US" dirty="0"/>
              <a:t>Empower not Restrict</a:t>
            </a:r>
          </a:p>
          <a:p>
            <a:r>
              <a:rPr lang="en-US" dirty="0"/>
              <a:t>Support not Demand</a:t>
            </a:r>
          </a:p>
        </p:txBody>
      </p:sp>
      <p:sp>
        <p:nvSpPr>
          <p:cNvPr id="4" name="Content Placeholder 3">
            <a:extLst>
              <a:ext uri="{FF2B5EF4-FFF2-40B4-BE49-F238E27FC236}">
                <a16:creationId xmlns:a16="http://schemas.microsoft.com/office/drawing/2014/main" id="{9A4DB49C-FAEC-9ED2-D27A-151F0DBFA7AD}"/>
              </a:ext>
            </a:extLst>
          </p:cNvPr>
          <p:cNvSpPr>
            <a:spLocks noGrp="1"/>
          </p:cNvSpPr>
          <p:nvPr>
            <p:ph sz="half" idx="2"/>
          </p:nvPr>
        </p:nvSpPr>
        <p:spPr>
          <a:xfrm>
            <a:off x="8451604" y="1412489"/>
            <a:ext cx="2926080" cy="4363844"/>
          </a:xfrm>
        </p:spPr>
        <p:txBody>
          <a:bodyPr>
            <a:normAutofit/>
          </a:bodyPr>
          <a:lstStyle/>
          <a:p>
            <a:r>
              <a:rPr lang="en-US" dirty="0"/>
              <a:t>Encourage not Dictate</a:t>
            </a:r>
          </a:p>
          <a:p>
            <a:r>
              <a:rPr lang="en-US" dirty="0"/>
              <a:t>Connect not Compete</a:t>
            </a:r>
          </a:p>
          <a:p>
            <a:r>
              <a:rPr lang="en-US" dirty="0"/>
              <a:t>Champion not Lead</a:t>
            </a:r>
          </a:p>
        </p:txBody>
      </p:sp>
    </p:spTree>
    <p:extLst>
      <p:ext uri="{BB962C8B-B14F-4D97-AF65-F5344CB8AC3E}">
        <p14:creationId xmlns:p14="http://schemas.microsoft.com/office/powerpoint/2010/main" val="40163215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4218" name="Rectangle 94217">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210" name="Title 1">
            <a:extLst>
              <a:ext uri="{FF2B5EF4-FFF2-40B4-BE49-F238E27FC236}">
                <a16:creationId xmlns:a16="http://schemas.microsoft.com/office/drawing/2014/main" id="{4EDF3CF2-9087-8F69-1779-D2BCB67FD223}"/>
              </a:ext>
            </a:extLst>
          </p:cNvPr>
          <p:cNvSpPr>
            <a:spLocks noGrp="1"/>
          </p:cNvSpPr>
          <p:nvPr>
            <p:ph type="title"/>
          </p:nvPr>
        </p:nvSpPr>
        <p:spPr>
          <a:xfrm>
            <a:off x="8643193" y="489507"/>
            <a:ext cx="3091607" cy="1655483"/>
          </a:xfrm>
        </p:spPr>
        <p:txBody>
          <a:bodyPr vert="horz" lIns="91440" tIns="45720" rIns="91440" bIns="45720" rtlCol="0" anchor="b">
            <a:normAutofit/>
          </a:bodyPr>
          <a:lstStyle/>
          <a:p>
            <a:r>
              <a:rPr lang="en-US" altLang="en-US" sz="3400" dirty="0"/>
              <a:t>The goal of the CBOs  is to foster resilience.</a:t>
            </a:r>
          </a:p>
        </p:txBody>
      </p:sp>
      <p:pic>
        <p:nvPicPr>
          <p:cNvPr id="94212" name="Content Placeholder 5" descr="Screen Shot 2018-03-17 at 11.06.11 AM.png">
            <a:extLst>
              <a:ext uri="{FF2B5EF4-FFF2-40B4-BE49-F238E27FC236}">
                <a16:creationId xmlns:a16="http://schemas.microsoft.com/office/drawing/2014/main" id="{34ED952F-9A3F-F476-5793-D145C73BD09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2642" r="12643" b="1"/>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D82EEB73-4D32-3DCB-BB95-E6F885D27E16}"/>
              </a:ext>
            </a:extLst>
          </p:cNvPr>
          <p:cNvSpPr>
            <a:spLocks noGrp="1"/>
          </p:cNvSpPr>
          <p:nvPr>
            <p:ph sz="half" idx="1"/>
          </p:nvPr>
        </p:nvSpPr>
        <p:spPr>
          <a:xfrm>
            <a:off x="8643193" y="2418408"/>
            <a:ext cx="2942813" cy="3540265"/>
          </a:xfrm>
        </p:spPr>
        <p:txBody>
          <a:bodyPr vert="horz" lIns="91440" tIns="45720" rIns="91440" bIns="45720" rtlCol="0">
            <a:normAutofit/>
          </a:bodyPr>
          <a:lstStyle/>
          <a:p>
            <a:r>
              <a:rPr lang="en-US" altLang="en-US" dirty="0"/>
              <a:t>Resilience is defined as “people’s ability to cope with crises, to regroup and rebuild and to continue on with their lives.”</a:t>
            </a:r>
          </a:p>
        </p:txBody>
      </p:sp>
      <p:sp>
        <p:nvSpPr>
          <p:cNvPr id="94220" name="Rectangle 94219">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222" name="Rectangle 94221">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213" name="Slide Number Placeholder 4">
            <a:extLst>
              <a:ext uri="{FF2B5EF4-FFF2-40B4-BE49-F238E27FC236}">
                <a16:creationId xmlns:a16="http://schemas.microsoft.com/office/drawing/2014/main" id="{8659982C-DF9B-DDF0-1553-08B87295724F}"/>
              </a:ext>
            </a:extLst>
          </p:cNvPr>
          <p:cNvSpPr>
            <a:spLocks noGrp="1"/>
          </p:cNvSpPr>
          <p:nvPr>
            <p:ph type="sldNum" sz="quarter" idx="12"/>
          </p:nvPr>
        </p:nvSpPr>
        <p:spPr bwMode="auto">
          <a:xfrm>
            <a:off x="11704320" y="6459376"/>
            <a:ext cx="448056"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914400" eaLnBrk="1" hangingPunct="1">
              <a:spcAft>
                <a:spcPts val="600"/>
              </a:spcAft>
              <a:defRPr/>
            </a:pPr>
            <a:fld id="{B2179B2E-0435-9743-94E2-7F72A1FA7CE6}" type="slidenum">
              <a:rPr lang="en-US" altLang="en-US" sz="1100">
                <a:solidFill>
                  <a:srgbClr val="FFFFFF"/>
                </a:solidFill>
                <a:latin typeface="Calibri" panose="020F0502020204030204"/>
                <a:cs typeface="+mn-cs"/>
              </a:rPr>
              <a:pPr defTabSz="914400" eaLnBrk="1" hangingPunct="1">
                <a:spcAft>
                  <a:spcPts val="600"/>
                </a:spcAft>
                <a:defRPr/>
              </a:pPr>
              <a:t>46</a:t>
            </a:fld>
            <a:endParaRPr lang="en-US" altLang="en-US" sz="1100">
              <a:solidFill>
                <a:srgbClr val="FFFFFF"/>
              </a:solidFill>
              <a:latin typeface="Calibri" panose="020F0502020204030204"/>
              <a:cs typeface="+mn-cs"/>
            </a:endParaRPr>
          </a:p>
        </p:txBody>
      </p:sp>
    </p:spTree>
    <p:extLst>
      <p:ext uri="{BB962C8B-B14F-4D97-AF65-F5344CB8AC3E}">
        <p14:creationId xmlns:p14="http://schemas.microsoft.com/office/powerpoint/2010/main" val="6790730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242" name="Rectangle 9524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34" name="Title 6">
            <a:extLst>
              <a:ext uri="{FF2B5EF4-FFF2-40B4-BE49-F238E27FC236}">
                <a16:creationId xmlns:a16="http://schemas.microsoft.com/office/drawing/2014/main" id="{94DABCB0-93FC-8A4E-CA99-9F7E8687F4B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altLang="en-US" sz="4200"/>
              <a:t>The first step to resilience is grief counseling.</a:t>
            </a:r>
          </a:p>
        </p:txBody>
      </p:sp>
      <p:sp>
        <p:nvSpPr>
          <p:cNvPr id="9524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35" name="Content Placeholder 8">
            <a:extLst>
              <a:ext uri="{FF2B5EF4-FFF2-40B4-BE49-F238E27FC236}">
                <a16:creationId xmlns:a16="http://schemas.microsoft.com/office/drawing/2014/main" id="{1AA4F96C-A14A-C9C9-A194-E5D43241AB89}"/>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altLang="en-US" dirty="0"/>
              <a:t>Grief counseling releases a flood of emotions. </a:t>
            </a:r>
          </a:p>
          <a:p>
            <a:endParaRPr lang="en-US" altLang="en-US" sz="2200" dirty="0"/>
          </a:p>
        </p:txBody>
      </p:sp>
      <p:pic>
        <p:nvPicPr>
          <p:cNvPr id="95236" name="Content Placeholder 10" descr="IMG_0199.jpg">
            <a:extLst>
              <a:ext uri="{FF2B5EF4-FFF2-40B4-BE49-F238E27FC236}">
                <a16:creationId xmlns:a16="http://schemas.microsoft.com/office/drawing/2014/main" id="{F0A382AB-7A30-B973-930B-FE7796081E8B}"/>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6726" r="-1" b="1672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5237" name="Slide Number Placeholder 4">
            <a:extLst>
              <a:ext uri="{FF2B5EF4-FFF2-40B4-BE49-F238E27FC236}">
                <a16:creationId xmlns:a16="http://schemas.microsoft.com/office/drawing/2014/main" id="{30F8FA38-C667-E808-1BBC-543561D67F6E}"/>
              </a:ext>
            </a:extLst>
          </p:cNvPr>
          <p:cNvSpPr>
            <a:spLocks noGrp="1"/>
          </p:cNvSpPr>
          <p:nvPr>
            <p:ph type="sldNum" sz="quarter" idx="12"/>
          </p:nvPr>
        </p:nvSpPr>
        <p:spPr bwMode="auto">
          <a:xfrm>
            <a:off x="10439400" y="6356350"/>
            <a:ext cx="914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914400" eaLnBrk="1" hangingPunct="1">
              <a:spcAft>
                <a:spcPts val="600"/>
              </a:spcAft>
              <a:defRPr/>
            </a:pPr>
            <a:fld id="{62534899-6905-8F4A-952E-59F431857D85}" type="slidenum">
              <a:rPr lang="en-US" altLang="en-US" sz="1200">
                <a:solidFill>
                  <a:srgbClr val="FFFFFF"/>
                </a:solidFill>
                <a:latin typeface="Calibri" panose="020F0502020204030204"/>
                <a:cs typeface="+mn-cs"/>
              </a:rPr>
              <a:pPr defTabSz="914400" eaLnBrk="1" hangingPunct="1">
                <a:spcAft>
                  <a:spcPts val="600"/>
                </a:spcAft>
                <a:defRPr/>
              </a:pPr>
              <a:t>47</a:t>
            </a:fld>
            <a:endParaRPr lang="en-US" altLang="en-US" sz="1200">
              <a:solidFill>
                <a:srgbClr val="FFFFFF"/>
              </a:solidFill>
              <a:latin typeface="Calibri" panose="020F0502020204030204"/>
              <a:cs typeface="+mn-cs"/>
            </a:endParaRPr>
          </a:p>
        </p:txBody>
      </p:sp>
    </p:spTree>
    <p:extLst>
      <p:ext uri="{BB962C8B-B14F-4D97-AF65-F5344CB8AC3E}">
        <p14:creationId xmlns:p14="http://schemas.microsoft.com/office/powerpoint/2010/main" val="34789355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242" name="Rectangle 9524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34" name="Title 6">
            <a:extLst>
              <a:ext uri="{FF2B5EF4-FFF2-40B4-BE49-F238E27FC236}">
                <a16:creationId xmlns:a16="http://schemas.microsoft.com/office/drawing/2014/main" id="{94DABCB0-93FC-8A4E-CA99-9F7E8687F4B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altLang="en-US" sz="4200" dirty="0"/>
              <a:t>Gardens grow and basic needs are met</a:t>
            </a:r>
          </a:p>
        </p:txBody>
      </p:sp>
      <p:sp>
        <p:nvSpPr>
          <p:cNvPr id="9524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37" name="Slide Number Placeholder 4">
            <a:extLst>
              <a:ext uri="{FF2B5EF4-FFF2-40B4-BE49-F238E27FC236}">
                <a16:creationId xmlns:a16="http://schemas.microsoft.com/office/drawing/2014/main" id="{30F8FA38-C667-E808-1BBC-543561D67F6E}"/>
              </a:ext>
            </a:extLst>
          </p:cNvPr>
          <p:cNvSpPr>
            <a:spLocks noGrp="1"/>
          </p:cNvSpPr>
          <p:nvPr>
            <p:ph type="sldNum" sz="quarter" idx="12"/>
          </p:nvPr>
        </p:nvSpPr>
        <p:spPr bwMode="auto">
          <a:xfrm>
            <a:off x="10439400" y="6356350"/>
            <a:ext cx="914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914400" eaLnBrk="1" hangingPunct="1">
              <a:spcAft>
                <a:spcPts val="600"/>
              </a:spcAft>
              <a:defRPr/>
            </a:pPr>
            <a:fld id="{62534899-6905-8F4A-952E-59F431857D85}" type="slidenum">
              <a:rPr lang="en-US" altLang="en-US" sz="1200">
                <a:solidFill>
                  <a:srgbClr val="FFFFFF"/>
                </a:solidFill>
                <a:latin typeface="Calibri" panose="020F0502020204030204"/>
                <a:cs typeface="+mn-cs"/>
              </a:rPr>
              <a:pPr defTabSz="914400" eaLnBrk="1" hangingPunct="1">
                <a:spcAft>
                  <a:spcPts val="600"/>
                </a:spcAft>
                <a:defRPr/>
              </a:pPr>
              <a:t>48</a:t>
            </a:fld>
            <a:endParaRPr lang="en-US" altLang="en-US" sz="1200">
              <a:solidFill>
                <a:srgbClr val="FFFFFF"/>
              </a:solidFill>
              <a:latin typeface="Calibri" panose="020F0502020204030204"/>
              <a:cs typeface="+mn-cs"/>
            </a:endParaRPr>
          </a:p>
        </p:txBody>
      </p:sp>
      <p:pic>
        <p:nvPicPr>
          <p:cNvPr id="3" name="Picture 2" descr="A picture containing tree, outdoor, sky, grass&#10;&#10;Description automatically generated">
            <a:extLst>
              <a:ext uri="{FF2B5EF4-FFF2-40B4-BE49-F238E27FC236}">
                <a16:creationId xmlns:a16="http://schemas.microsoft.com/office/drawing/2014/main" id="{AB4A70F6-6201-463C-52A6-0E547E219142}"/>
              </a:ext>
            </a:extLst>
          </p:cNvPr>
          <p:cNvPicPr>
            <a:picLocks noChangeAspect="1"/>
          </p:cNvPicPr>
          <p:nvPr/>
        </p:nvPicPr>
        <p:blipFill>
          <a:blip r:embed="rId2"/>
          <a:stretch>
            <a:fillRect/>
          </a:stretch>
        </p:blipFill>
        <p:spPr>
          <a:xfrm>
            <a:off x="7036985" y="6721475"/>
            <a:ext cx="7200900" cy="5727700"/>
          </a:xfrm>
          <a:prstGeom prst="rect">
            <a:avLst/>
          </a:prstGeom>
        </p:spPr>
      </p:pic>
      <p:pic>
        <p:nvPicPr>
          <p:cNvPr id="9" name="Content Placeholder 8" descr="A picture containing tree, outdoor, sky, grass&#10;&#10;Description automatically generated">
            <a:extLst>
              <a:ext uri="{FF2B5EF4-FFF2-40B4-BE49-F238E27FC236}">
                <a16:creationId xmlns:a16="http://schemas.microsoft.com/office/drawing/2014/main" id="{4A97D8C3-9159-3B14-6379-6450772F3594}"/>
              </a:ext>
            </a:extLst>
          </p:cNvPr>
          <p:cNvPicPr>
            <a:picLocks noGrp="1" noChangeAspect="1"/>
          </p:cNvPicPr>
          <p:nvPr>
            <p:ph sz="half" idx="2"/>
          </p:nvPr>
        </p:nvPicPr>
        <p:blipFill>
          <a:blip r:embed="rId2"/>
          <a:stretch>
            <a:fillRect/>
          </a:stretch>
        </p:blipFill>
        <p:spPr>
          <a:xfrm>
            <a:off x="5469467" y="765176"/>
            <a:ext cx="6434666" cy="5296878"/>
          </a:xfrm>
        </p:spPr>
      </p:pic>
    </p:spTree>
    <p:extLst>
      <p:ext uri="{BB962C8B-B14F-4D97-AF65-F5344CB8AC3E}">
        <p14:creationId xmlns:p14="http://schemas.microsoft.com/office/powerpoint/2010/main" val="1833656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14" name="Rectangle 983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06" name="Title 1">
            <a:extLst>
              <a:ext uri="{FF2B5EF4-FFF2-40B4-BE49-F238E27FC236}">
                <a16:creationId xmlns:a16="http://schemas.microsoft.com/office/drawing/2014/main" id="{E85BEE43-8FB4-7A2A-D04D-20013F77E9E5}"/>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altLang="en-US" sz="3400" dirty="0"/>
              <a:t>With basic needs met, the CBOs respond to different needs:</a:t>
            </a:r>
          </a:p>
        </p:txBody>
      </p:sp>
      <p:sp>
        <p:nvSpPr>
          <p:cNvPr id="983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07" name="Content Placeholder 2">
            <a:extLst>
              <a:ext uri="{FF2B5EF4-FFF2-40B4-BE49-F238E27FC236}">
                <a16:creationId xmlns:a16="http://schemas.microsoft.com/office/drawing/2014/main" id="{BC7646D7-12C4-E8BE-3966-0AA72C7A4071}"/>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altLang="en-US" dirty="0"/>
              <a:t>An end to violence against grandmothers.</a:t>
            </a:r>
          </a:p>
          <a:p>
            <a:r>
              <a:rPr lang="en-US" altLang="en-US" dirty="0"/>
              <a:t>Meaningful support in the form of pensions and social security.</a:t>
            </a:r>
          </a:p>
          <a:p>
            <a:r>
              <a:rPr lang="en-US" altLang="en-US" dirty="0"/>
              <a:t>End of property grabbing and wife inheritance.</a:t>
            </a:r>
          </a:p>
          <a:p>
            <a:endParaRPr lang="en-US" altLang="en-US" sz="2200" dirty="0"/>
          </a:p>
        </p:txBody>
      </p:sp>
      <p:pic>
        <p:nvPicPr>
          <p:cNvPr id="98308" name="Content Placeholder 5" descr="64.jpg">
            <a:extLst>
              <a:ext uri="{FF2B5EF4-FFF2-40B4-BE49-F238E27FC236}">
                <a16:creationId xmlns:a16="http://schemas.microsoft.com/office/drawing/2014/main" id="{AD24AF79-9B2E-3BD2-FBF3-7C4E75883A2C}"/>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1316" r="-1" b="1391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8309" name="Slide Number Placeholder 3">
            <a:extLst>
              <a:ext uri="{FF2B5EF4-FFF2-40B4-BE49-F238E27FC236}">
                <a16:creationId xmlns:a16="http://schemas.microsoft.com/office/drawing/2014/main" id="{8794C8FC-A904-79B4-E823-B5B083B489D5}"/>
              </a:ext>
            </a:extLst>
          </p:cNvPr>
          <p:cNvSpPr>
            <a:spLocks noGrp="1"/>
          </p:cNvSpPr>
          <p:nvPr>
            <p:ph type="sldNum" sz="quarter" idx="12"/>
          </p:nvPr>
        </p:nvSpPr>
        <p:spPr bwMode="auto">
          <a:xfrm>
            <a:off x="10439400" y="6356350"/>
            <a:ext cx="914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914400" eaLnBrk="1" hangingPunct="1">
              <a:spcAft>
                <a:spcPts val="600"/>
              </a:spcAft>
              <a:defRPr/>
            </a:pPr>
            <a:fld id="{38FA6257-01B7-C14A-98EB-12A326869769}" type="slidenum">
              <a:rPr lang="en-US" altLang="en-US" sz="1200">
                <a:solidFill>
                  <a:srgbClr val="FFFFFF"/>
                </a:solidFill>
                <a:latin typeface="Calibri" panose="020F0502020204030204"/>
                <a:cs typeface="+mn-cs"/>
              </a:rPr>
              <a:pPr defTabSz="914400" eaLnBrk="1" hangingPunct="1">
                <a:spcAft>
                  <a:spcPts val="600"/>
                </a:spcAft>
                <a:defRPr/>
              </a:pPr>
              <a:t>49</a:t>
            </a:fld>
            <a:endParaRPr lang="en-US" altLang="en-US" sz="1200">
              <a:solidFill>
                <a:srgbClr val="FFFFFF"/>
              </a:solidFill>
              <a:latin typeface="Calibri" panose="020F0502020204030204"/>
              <a:cs typeface="+mn-cs"/>
            </a:endParaRPr>
          </a:p>
        </p:txBody>
      </p:sp>
    </p:spTree>
    <p:extLst>
      <p:ext uri="{BB962C8B-B14F-4D97-AF65-F5344CB8AC3E}">
        <p14:creationId xmlns:p14="http://schemas.microsoft.com/office/powerpoint/2010/main" val="1263549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1412488"/>
            <a:ext cx="2899189" cy="4363844"/>
          </a:xfrm>
        </p:spPr>
        <p:txBody>
          <a:bodyPr anchor="t">
            <a:normAutofit/>
          </a:bodyPr>
          <a:lstStyle/>
          <a:p>
            <a:r>
              <a:rPr lang="en-US" sz="4000" dirty="0">
                <a:solidFill>
                  <a:srgbClr val="FFFFFF"/>
                </a:solidFill>
              </a:rPr>
              <a:t>Some contributing factors are:</a:t>
            </a:r>
            <a:br>
              <a:rPr lang="en-US" sz="4000" dirty="0">
                <a:solidFill>
                  <a:srgbClr val="FFFFFF"/>
                </a:solidFill>
              </a:rPr>
            </a:br>
            <a:br>
              <a:rPr lang="en-US" sz="4000" dirty="0">
                <a:solidFill>
                  <a:srgbClr val="FFFFFF"/>
                </a:solidFill>
              </a:rPr>
            </a:br>
            <a:endParaRPr lang="en-US" sz="4000" dirty="0">
              <a:solidFill>
                <a:srgbClr val="FFFFFF"/>
              </a:solidFill>
            </a:endParaRPr>
          </a:p>
        </p:txBody>
      </p:sp>
      <p:sp>
        <p:nvSpPr>
          <p:cNvPr id="3" name="Content Placeholder 2"/>
          <p:cNvSpPr>
            <a:spLocks noGrp="1"/>
          </p:cNvSpPr>
          <p:nvPr>
            <p:ph sz="half" idx="1"/>
          </p:nvPr>
        </p:nvSpPr>
        <p:spPr>
          <a:xfrm>
            <a:off x="4380855" y="1412489"/>
            <a:ext cx="3427283" cy="4363844"/>
          </a:xfrm>
        </p:spPr>
        <p:txBody>
          <a:bodyPr>
            <a:normAutofit lnSpcReduction="10000"/>
          </a:bodyPr>
          <a:lstStyle/>
          <a:p>
            <a:r>
              <a:rPr lang="en-US" dirty="0">
                <a:solidFill>
                  <a:srgbClr val="FF0000"/>
                </a:solidFill>
                <a:latin typeface="+mj-lt"/>
              </a:rPr>
              <a:t>The Slave trade</a:t>
            </a:r>
          </a:p>
          <a:p>
            <a:r>
              <a:rPr lang="en-US" dirty="0">
                <a:solidFill>
                  <a:srgbClr val="FF0000"/>
                </a:solidFill>
                <a:latin typeface="+mj-lt"/>
              </a:rPr>
              <a:t>Colonialism</a:t>
            </a:r>
          </a:p>
          <a:p>
            <a:r>
              <a:rPr lang="en-US" sz="2000" dirty="0">
                <a:latin typeface="+mj-lt"/>
              </a:rPr>
              <a:t>Apartheid</a:t>
            </a:r>
          </a:p>
          <a:p>
            <a:r>
              <a:rPr lang="en-US" sz="2000" dirty="0">
                <a:latin typeface="+mj-lt"/>
              </a:rPr>
              <a:t>Brain drain</a:t>
            </a:r>
          </a:p>
          <a:p>
            <a:r>
              <a:rPr lang="en-US" sz="2000" dirty="0">
                <a:latin typeface="+mj-lt"/>
              </a:rPr>
              <a:t>Corruption</a:t>
            </a:r>
          </a:p>
          <a:p>
            <a:r>
              <a:rPr lang="en-US" sz="2000" dirty="0">
                <a:latin typeface="+mj-lt"/>
              </a:rPr>
              <a:t>Lack of Education</a:t>
            </a:r>
          </a:p>
          <a:p>
            <a:r>
              <a:rPr lang="en-US" dirty="0">
                <a:solidFill>
                  <a:srgbClr val="FF0000"/>
                </a:solidFill>
                <a:latin typeface="+mj-lt"/>
              </a:rPr>
              <a:t>Gender inequality</a:t>
            </a:r>
          </a:p>
          <a:p>
            <a:r>
              <a:rPr lang="en-US" sz="2000" dirty="0">
                <a:latin typeface="+mj-lt"/>
              </a:rPr>
              <a:t>Malaria, Polio, TB, Ebola</a:t>
            </a:r>
          </a:p>
          <a:p>
            <a:r>
              <a:rPr lang="en-US" sz="2000" dirty="0">
                <a:latin typeface="+mj-lt"/>
              </a:rPr>
              <a:t>Russo – Ukraine War affects food supplies</a:t>
            </a:r>
          </a:p>
          <a:p>
            <a:r>
              <a:rPr lang="en-US" sz="2000" dirty="0">
                <a:latin typeface="+mj-lt"/>
              </a:rPr>
              <a:t>Climate change</a:t>
            </a:r>
          </a:p>
          <a:p>
            <a:endParaRPr lang="en-US" sz="2000" dirty="0">
              <a:latin typeface="+mj-lt"/>
            </a:endParaRPr>
          </a:p>
          <a:p>
            <a:endParaRPr lang="en-US" sz="2000" dirty="0">
              <a:latin typeface="+mj-lt"/>
            </a:endParaRPr>
          </a:p>
          <a:p>
            <a:endParaRPr lang="en-US" sz="2000" dirty="0"/>
          </a:p>
          <a:p>
            <a:endParaRPr lang="en-US" sz="2000" dirty="0"/>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sz="half" idx="2"/>
          </p:nvPr>
        </p:nvSpPr>
        <p:spPr>
          <a:xfrm>
            <a:off x="8451604" y="1412489"/>
            <a:ext cx="3197701" cy="4363844"/>
          </a:xfrm>
        </p:spPr>
        <p:txBody>
          <a:bodyPr>
            <a:normAutofit lnSpcReduction="10000"/>
          </a:bodyPr>
          <a:lstStyle/>
          <a:p>
            <a:r>
              <a:rPr lang="en-US" sz="2000" dirty="0">
                <a:latin typeface="+mj-lt"/>
              </a:rPr>
              <a:t>Most information from “The Betrayal of Africa” by Gerald Kaplan, UNAIDS, SLF website</a:t>
            </a:r>
          </a:p>
        </p:txBody>
      </p:sp>
    </p:spTree>
    <p:extLst>
      <p:ext uri="{BB962C8B-B14F-4D97-AF65-F5344CB8AC3E}">
        <p14:creationId xmlns:p14="http://schemas.microsoft.com/office/powerpoint/2010/main" val="40738536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361" name="Rectangle 10036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354" name="Title 1">
            <a:extLst>
              <a:ext uri="{FF2B5EF4-FFF2-40B4-BE49-F238E27FC236}">
                <a16:creationId xmlns:a16="http://schemas.microsoft.com/office/drawing/2014/main" id="{6F501C4D-3869-748C-5885-7473938ADD42}"/>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en-US" altLang="en-US" sz="4200" dirty="0"/>
              <a:t>With sustained funding,  the work of regrouping and rebuilding begins…</a:t>
            </a:r>
          </a:p>
        </p:txBody>
      </p:sp>
      <p:sp>
        <p:nvSpPr>
          <p:cNvPr id="10036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C268E03-C786-9AF2-C549-9A986C6723A1}"/>
              </a:ext>
            </a:extLst>
          </p:cNvPr>
          <p:cNvSpPr>
            <a:spLocks noGrp="1"/>
          </p:cNvSpPr>
          <p:nvPr>
            <p:ph sz="half" idx="1"/>
          </p:nvPr>
        </p:nvSpPr>
        <p:spPr>
          <a:xfrm>
            <a:off x="640080" y="2872899"/>
            <a:ext cx="4243589" cy="3320668"/>
          </a:xfrm>
        </p:spPr>
        <p:txBody>
          <a:bodyPr vert="horz" lIns="91440" tIns="45720" rIns="91440" bIns="45720" rtlCol="0">
            <a:normAutofit fontScale="85000" lnSpcReduction="20000"/>
          </a:bodyPr>
          <a:lstStyle/>
          <a:p>
            <a:r>
              <a:rPr lang="en-US" altLang="en-US" sz="2000" dirty="0"/>
              <a:t>Development of income and savings programs</a:t>
            </a:r>
          </a:p>
          <a:p>
            <a:r>
              <a:rPr lang="en-US" altLang="en-US" sz="2000" dirty="0"/>
              <a:t>Grandparents learn to parent again</a:t>
            </a:r>
          </a:p>
          <a:p>
            <a:r>
              <a:rPr lang="en-US" altLang="en-US" sz="2000" dirty="0"/>
              <a:t>People join together in mutual support groups</a:t>
            </a:r>
          </a:p>
          <a:p>
            <a:r>
              <a:rPr lang="en-US" altLang="en-US" sz="2000" dirty="0"/>
              <a:t>Children begin to play and create</a:t>
            </a:r>
          </a:p>
          <a:p>
            <a:r>
              <a:rPr lang="en-US" altLang="en-US" sz="2000" dirty="0"/>
              <a:t>There is a restored feeling of personal and family security</a:t>
            </a:r>
          </a:p>
          <a:p>
            <a:r>
              <a:rPr lang="en-US" altLang="en-US" sz="2000" dirty="0"/>
              <a:t>There is renewed power to plan for the future</a:t>
            </a:r>
          </a:p>
          <a:p>
            <a:r>
              <a:rPr lang="en-US" altLang="en-US" sz="2000" dirty="0"/>
              <a:t>There is renewed capacity to experience happiness and the pleasures of daily life.</a:t>
            </a:r>
          </a:p>
          <a:p>
            <a:endParaRPr lang="en-US" altLang="en-US" sz="1500" dirty="0"/>
          </a:p>
          <a:p>
            <a:endParaRPr lang="en-US" altLang="en-US" sz="1500" dirty="0"/>
          </a:p>
        </p:txBody>
      </p:sp>
      <p:pic>
        <p:nvPicPr>
          <p:cNvPr id="100356" name="Content Placeholder 4" descr="Cropped-South-Africa-Tateni-Visit-from-CDN-AGG-Delegates-184-by-Kristina-Laukkanen.jpg">
            <a:extLst>
              <a:ext uri="{FF2B5EF4-FFF2-40B4-BE49-F238E27FC236}">
                <a16:creationId xmlns:a16="http://schemas.microsoft.com/office/drawing/2014/main" id="{E622B129-5410-7BD7-5987-7016774CC31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7379" r="-2" b="737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543523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1385" name="Rectangle 10138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78" name="Title 1">
            <a:extLst>
              <a:ext uri="{FF2B5EF4-FFF2-40B4-BE49-F238E27FC236}">
                <a16:creationId xmlns:a16="http://schemas.microsoft.com/office/drawing/2014/main" id="{ED179B49-F5C1-48C1-AE25-7085ACE9996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altLang="en-US" sz="3800"/>
              <a:t>Finally, grandmothers take action toward self-determination…</a:t>
            </a:r>
          </a:p>
        </p:txBody>
      </p:sp>
      <p:sp>
        <p:nvSpPr>
          <p:cNvPr id="10138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EDDD006-74FC-1927-850B-6D13F7FB3F77}"/>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altLang="en-US" sz="1900"/>
              <a:t>People take leadership roles in tackling challenges faced by communities.</a:t>
            </a:r>
          </a:p>
          <a:p>
            <a:r>
              <a:rPr lang="en-US" altLang="en-US" sz="1900"/>
              <a:t>Children stay on ARV treatment, graduate from high school, start to earn decent livings.</a:t>
            </a:r>
          </a:p>
          <a:p>
            <a:r>
              <a:rPr lang="en-US" altLang="en-US" sz="1900"/>
              <a:t>Grandmothers join local councils to start campaigns against wife inheritance, win legal battles to own the land and demand protection for their rights.</a:t>
            </a:r>
          </a:p>
        </p:txBody>
      </p:sp>
      <p:pic>
        <p:nvPicPr>
          <p:cNvPr id="101380" name="Content Placeholder 4" descr="AGG - March - 22 - By Ricki Horowitz.jpg">
            <a:extLst>
              <a:ext uri="{FF2B5EF4-FFF2-40B4-BE49-F238E27FC236}">
                <a16:creationId xmlns:a16="http://schemas.microsoft.com/office/drawing/2014/main" id="{35E84908-5118-AC21-AC81-56A1DA99F39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0993" r="2255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704616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AFCC23-C04B-31B1-6C7B-CE083914625E}"/>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200" dirty="0"/>
              <a:t>Anti-colonial practice in action: Amplify the voices of grandmothers</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2D8DF90-27C9-5582-0E7F-1824AFA3E725}"/>
              </a:ext>
            </a:extLst>
          </p:cNvPr>
          <p:cNvSpPr>
            <a:spLocks noGrp="1"/>
          </p:cNvSpPr>
          <p:nvPr>
            <p:ph sz="half" idx="1"/>
          </p:nvPr>
        </p:nvSpPr>
        <p:spPr>
          <a:xfrm>
            <a:off x="640080" y="2872899"/>
            <a:ext cx="4243589" cy="3320668"/>
          </a:xfrm>
        </p:spPr>
        <p:txBody>
          <a:bodyPr vert="horz" lIns="91440" tIns="45720" rIns="91440" bIns="45720" rtlCol="0">
            <a:noAutofit/>
          </a:bodyPr>
          <a:lstStyle/>
          <a:p>
            <a:r>
              <a:rPr lang="en-US" sz="2400" dirty="0"/>
              <a:t>CBOs train lobbyists to advocate for human rights for grandmothers and children in their care</a:t>
            </a:r>
          </a:p>
          <a:p>
            <a:r>
              <a:rPr lang="en-US" sz="2400" dirty="0"/>
              <a:t>They serve on national child-protection and land-rights councils and meet with government officials to demand more equitable policies</a:t>
            </a:r>
          </a:p>
        </p:txBody>
      </p:sp>
      <p:pic>
        <p:nvPicPr>
          <p:cNvPr id="6" name="Content Placeholder 5" descr="A group of women in colorful dresses&#10;&#10;Description automatically generated with medium confidence">
            <a:extLst>
              <a:ext uri="{FF2B5EF4-FFF2-40B4-BE49-F238E27FC236}">
                <a16:creationId xmlns:a16="http://schemas.microsoft.com/office/drawing/2014/main" id="{37CA6170-5CD5-C918-F50C-C871B654D63E}"/>
              </a:ext>
            </a:extLst>
          </p:cNvPr>
          <p:cNvPicPr>
            <a:picLocks noGrp="1" noChangeAspect="1"/>
          </p:cNvPicPr>
          <p:nvPr>
            <p:ph sz="half" idx="2"/>
          </p:nvPr>
        </p:nvPicPr>
        <p:blipFill rotWithShape="1">
          <a:blip r:embed="rId2"/>
          <a:srcRect l="9741" r="1001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15262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9" name="Rectangle 10240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02" name="Title 1">
            <a:extLst>
              <a:ext uri="{FF2B5EF4-FFF2-40B4-BE49-F238E27FC236}">
                <a16:creationId xmlns:a16="http://schemas.microsoft.com/office/drawing/2014/main" id="{09EE814D-ABA8-4AD8-CE95-367F54A5B83B}"/>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altLang="en-US" kern="1200">
                <a:solidFill>
                  <a:srgbClr val="FFFFFF"/>
                </a:solidFill>
                <a:latin typeface="+mj-lt"/>
                <a:ea typeface="+mj-ea"/>
                <a:cs typeface="+mj-cs"/>
              </a:rPr>
              <a:t>As the path to resilience progresses, lives are rebuilt.  Hope is restored. </a:t>
            </a:r>
            <a:br>
              <a:rPr lang="en-US" altLang="en-US" kern="1200">
                <a:solidFill>
                  <a:srgbClr val="FFFFFF"/>
                </a:solidFill>
                <a:latin typeface="+mj-lt"/>
                <a:ea typeface="+mj-ea"/>
                <a:cs typeface="+mj-cs"/>
              </a:rPr>
            </a:br>
            <a:endParaRPr lang="en-US" altLang="en-US" kern="1200">
              <a:solidFill>
                <a:srgbClr val="FFFFFF"/>
              </a:solidFill>
              <a:latin typeface="+mj-lt"/>
              <a:ea typeface="+mj-ea"/>
              <a:cs typeface="+mj-cs"/>
            </a:endParaRPr>
          </a:p>
        </p:txBody>
      </p:sp>
      <p:pic>
        <p:nvPicPr>
          <p:cNvPr id="102403" name="Content Placeholder 3" descr="Tsabile and Thandeka in Edmonton.jpg">
            <a:extLst>
              <a:ext uri="{FF2B5EF4-FFF2-40B4-BE49-F238E27FC236}">
                <a16:creationId xmlns:a16="http://schemas.microsoft.com/office/drawing/2014/main" id="{EDE07E9E-9437-5F7A-6D27-A1677CE2042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5089" r="-15089"/>
          <a:stretch>
            <a:fillRect/>
          </a:stretch>
        </p:blipFill>
        <p:spPr>
          <a:xfrm>
            <a:off x="5153822" y="1633210"/>
            <a:ext cx="6553545" cy="3599521"/>
          </a:xfrm>
          <a:prstGeom prst="rect">
            <a:avLst/>
          </a:prstGeom>
        </p:spPr>
      </p:pic>
      <p:sp>
        <p:nvSpPr>
          <p:cNvPr id="102404" name="Slide Number Placeholder 4">
            <a:extLst>
              <a:ext uri="{FF2B5EF4-FFF2-40B4-BE49-F238E27FC236}">
                <a16:creationId xmlns:a16="http://schemas.microsoft.com/office/drawing/2014/main" id="{64A332B5-FDB0-E773-2E61-5B2C867E4F41}"/>
              </a:ext>
            </a:extLst>
          </p:cNvPr>
          <p:cNvSpPr>
            <a:spLocks noGrp="1"/>
          </p:cNvSpPr>
          <p:nvPr>
            <p:ph type="sldNum" sz="quarter" idx="12"/>
          </p:nvPr>
        </p:nvSpPr>
        <p:spPr bwMode="auto">
          <a:xfrm>
            <a:off x="10926317" y="6423025"/>
            <a:ext cx="77152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914400" eaLnBrk="1" hangingPunct="1">
              <a:spcAft>
                <a:spcPts val="600"/>
              </a:spcAft>
            </a:pPr>
            <a:fld id="{4BE77660-D871-AF43-90F3-72CCFDD084B9}" type="slidenum">
              <a:rPr lang="en-US" altLang="en-US" sz="1200">
                <a:solidFill>
                  <a:schemeClr val="tx1">
                    <a:tint val="75000"/>
                  </a:schemeClr>
                </a:solidFill>
                <a:latin typeface="+mn-lt"/>
                <a:cs typeface="+mn-cs"/>
              </a:rPr>
              <a:pPr defTabSz="914400" eaLnBrk="1" hangingPunct="1">
                <a:spcAft>
                  <a:spcPts val="600"/>
                </a:spcAft>
              </a:pPr>
              <a:t>53</a:t>
            </a:fld>
            <a:endParaRPr lang="en-US" altLang="en-US" sz="1200">
              <a:solidFill>
                <a:schemeClr val="tx1">
                  <a:tint val="75000"/>
                </a:schemeClr>
              </a:solidFill>
              <a:latin typeface="+mn-lt"/>
              <a:cs typeface="+mn-cs"/>
            </a:endParaRPr>
          </a:p>
        </p:txBody>
      </p:sp>
    </p:spTree>
    <p:extLst>
      <p:ext uri="{BB962C8B-B14F-4D97-AF65-F5344CB8AC3E}">
        <p14:creationId xmlns:p14="http://schemas.microsoft.com/office/powerpoint/2010/main" val="2826745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D6E7A-81F4-521C-45A5-E1A912679E39}"/>
              </a:ext>
            </a:extLst>
          </p:cNvPr>
          <p:cNvSpPr>
            <a:spLocks noGrp="1"/>
          </p:cNvSpPr>
          <p:nvPr>
            <p:ph type="title"/>
          </p:nvPr>
        </p:nvSpPr>
        <p:spPr/>
        <p:txBody>
          <a:bodyPr/>
          <a:lstStyle/>
          <a:p>
            <a:r>
              <a:rPr lang="en-US" dirty="0"/>
              <a:t>Philly’s story Part 2</a:t>
            </a:r>
          </a:p>
        </p:txBody>
      </p:sp>
    </p:spTree>
    <p:extLst>
      <p:ext uri="{BB962C8B-B14F-4D97-AF65-F5344CB8AC3E}">
        <p14:creationId xmlns:p14="http://schemas.microsoft.com/office/powerpoint/2010/main" val="12302664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485F8F53-9EFB-ACA8-B848-06F0586F3255}"/>
              </a:ext>
            </a:extLst>
          </p:cNvPr>
          <p:cNvSpPr>
            <a:spLocks noGrp="1"/>
          </p:cNvSpPr>
          <p:nvPr>
            <p:ph type="title"/>
          </p:nvPr>
        </p:nvSpPr>
        <p:spPr>
          <a:xfrm>
            <a:off x="535020" y="685800"/>
            <a:ext cx="2780271" cy="5105400"/>
          </a:xfrm>
        </p:spPr>
        <p:txBody>
          <a:bodyPr>
            <a:normAutofit/>
          </a:bodyPr>
          <a:lstStyle/>
          <a:p>
            <a:r>
              <a:rPr lang="en-US" sz="4000" dirty="0">
                <a:solidFill>
                  <a:srgbClr val="FFFFFF"/>
                </a:solidFill>
              </a:rPr>
              <a:t>SLF Impact</a:t>
            </a:r>
          </a:p>
        </p:txBody>
      </p:sp>
      <p:graphicFrame>
        <p:nvGraphicFramePr>
          <p:cNvPr id="5" name="Content Placeholder 2">
            <a:extLst>
              <a:ext uri="{FF2B5EF4-FFF2-40B4-BE49-F238E27FC236}">
                <a16:creationId xmlns:a16="http://schemas.microsoft.com/office/drawing/2014/main" id="{F0E83619-4E98-0ACA-F9A7-36602454066A}"/>
              </a:ext>
            </a:extLst>
          </p:cNvPr>
          <p:cNvGraphicFramePr>
            <a:graphicFrameLocks noGrp="1"/>
          </p:cNvGraphicFramePr>
          <p:nvPr>
            <p:ph idx="1"/>
            <p:extLst>
              <p:ext uri="{D42A27DB-BD31-4B8C-83A1-F6EECF244321}">
                <p14:modId xmlns:p14="http://schemas.microsoft.com/office/powerpoint/2010/main" val="3274577447"/>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1127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0784"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F234E225-621F-CA5A-CFC6-9B04336313F5}"/>
              </a:ext>
            </a:extLst>
          </p:cNvPr>
          <p:cNvSpPr>
            <a:spLocks noGrp="1"/>
          </p:cNvSpPr>
          <p:nvPr>
            <p:ph type="ctrTitle"/>
          </p:nvPr>
        </p:nvSpPr>
        <p:spPr>
          <a:xfrm>
            <a:off x="2558716" y="955309"/>
            <a:ext cx="7074568" cy="2898975"/>
          </a:xfrm>
        </p:spPr>
        <p:txBody>
          <a:bodyPr>
            <a:normAutofit fontScale="90000"/>
          </a:bodyPr>
          <a:lstStyle/>
          <a:p>
            <a:r>
              <a:rPr lang="en-US" sz="6600" dirty="0">
                <a:solidFill>
                  <a:srgbClr val="FFFFFF"/>
                </a:solidFill>
              </a:rPr>
              <a:t>Areas of work and impact from July  2021 to June 2022 – how RCG contributed to change…</a:t>
            </a:r>
          </a:p>
        </p:txBody>
      </p:sp>
      <p:sp>
        <p:nvSpPr>
          <p:cNvPr id="1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96548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85" name="Rectangle 50184">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72CB0B-D8DA-7E5A-C545-DB1C7DE09A16}"/>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altLang="en-US" sz="4800" kern="1200" dirty="0">
                <a:solidFill>
                  <a:srgbClr val="FFFFFF"/>
                </a:solidFill>
                <a:latin typeface="+mj-lt"/>
                <a:ea typeface="+mj-ea"/>
                <a:cs typeface="+mj-cs"/>
              </a:rPr>
              <a:t>1.  Children and young people</a:t>
            </a:r>
          </a:p>
        </p:txBody>
      </p:sp>
      <p:cxnSp>
        <p:nvCxnSpPr>
          <p:cNvPr id="50187" name="Straight Connector 50186">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0179" name="Content Placeholder 3" descr="South Africa - Tateni - Visit from Canadian AGG Delegates - 50 - Photo by Kristina Laukkanen.jpg">
            <a:extLst>
              <a:ext uri="{FF2B5EF4-FFF2-40B4-BE49-F238E27FC236}">
                <a16:creationId xmlns:a16="http://schemas.microsoft.com/office/drawing/2014/main" id="{CD2D18EE-8D2E-AD27-20A4-F2512B31A6C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0542" r="-10542"/>
          <a:stretch>
            <a:fillRect/>
          </a:stretch>
        </p:blipFill>
        <p:spPr>
          <a:xfrm>
            <a:off x="5153822" y="1633349"/>
            <a:ext cx="6553545" cy="3599243"/>
          </a:xfrm>
          <a:prstGeom prst="rect">
            <a:avLst/>
          </a:prstGeom>
        </p:spPr>
      </p:pic>
      <p:sp>
        <p:nvSpPr>
          <p:cNvPr id="50180" name="Slide Number Placeholder 4">
            <a:extLst>
              <a:ext uri="{FF2B5EF4-FFF2-40B4-BE49-F238E27FC236}">
                <a16:creationId xmlns:a16="http://schemas.microsoft.com/office/drawing/2014/main" id="{B5F93618-ABEF-E4CC-D897-F96577F48008}"/>
              </a:ext>
            </a:extLst>
          </p:cNvPr>
          <p:cNvSpPr>
            <a:spLocks noGrp="1"/>
          </p:cNvSpPr>
          <p:nvPr>
            <p:ph type="sldNum" sz="quarter" idx="12"/>
          </p:nvPr>
        </p:nvSpPr>
        <p:spPr bwMode="auto">
          <a:xfrm>
            <a:off x="9991022" y="6356350"/>
            <a:ext cx="1362777"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914400" eaLnBrk="1" hangingPunct="1">
              <a:spcAft>
                <a:spcPts val="600"/>
              </a:spcAft>
            </a:pPr>
            <a:fld id="{37955198-7944-6F4F-8F6A-0CB5365DDAAA}" type="slidenum">
              <a:rPr lang="en-US" altLang="en-US" sz="1200">
                <a:solidFill>
                  <a:srgbClr val="595959"/>
                </a:solidFill>
                <a:latin typeface="+mn-lt"/>
                <a:cs typeface="+mn-cs"/>
              </a:rPr>
              <a:pPr defTabSz="914400" eaLnBrk="1" hangingPunct="1">
                <a:spcAft>
                  <a:spcPts val="600"/>
                </a:spcAft>
              </a:pPr>
              <a:t>57</a:t>
            </a:fld>
            <a:endParaRPr lang="en-US" altLang="en-US" sz="1200">
              <a:solidFill>
                <a:srgbClr val="595959"/>
              </a:solidFill>
              <a:latin typeface="+mn-lt"/>
              <a:cs typeface="+mn-cs"/>
            </a:endParaRPr>
          </a:p>
        </p:txBody>
      </p:sp>
      <p:sp>
        <p:nvSpPr>
          <p:cNvPr id="12" name="Oval 11">
            <a:extLst>
              <a:ext uri="{FF2B5EF4-FFF2-40B4-BE49-F238E27FC236}">
                <a16:creationId xmlns:a16="http://schemas.microsoft.com/office/drawing/2014/main" id="{E57B3A74-DE8F-CC94-EDB0-7C3533C760C7}"/>
              </a:ext>
            </a:extLst>
          </p:cNvPr>
          <p:cNvSpPr/>
          <p:nvPr/>
        </p:nvSpPr>
        <p:spPr>
          <a:xfrm>
            <a:off x="4015909" y="3410953"/>
            <a:ext cx="3015048" cy="3057096"/>
          </a:xfrm>
          <a:prstGeom prst="ellipse">
            <a:avLst/>
          </a:prstGeom>
          <a:solidFill>
            <a:srgbClr val="FFC0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 name="TextBox 12">
            <a:extLst>
              <a:ext uri="{FF2B5EF4-FFF2-40B4-BE49-F238E27FC236}">
                <a16:creationId xmlns:a16="http://schemas.microsoft.com/office/drawing/2014/main" id="{64C2F92A-3642-7C84-FF2B-8BE7613F91B1}"/>
              </a:ext>
            </a:extLst>
          </p:cNvPr>
          <p:cNvSpPr txBox="1"/>
          <p:nvPr/>
        </p:nvSpPr>
        <p:spPr>
          <a:xfrm>
            <a:off x="4632158" y="3910267"/>
            <a:ext cx="1793356" cy="2031325"/>
          </a:xfrm>
          <a:prstGeom prst="rect">
            <a:avLst/>
          </a:prstGeom>
          <a:noFill/>
        </p:spPr>
        <p:txBody>
          <a:bodyPr wrap="square" rtlCol="0">
            <a:spAutoFit/>
          </a:bodyPr>
          <a:lstStyle/>
          <a:p>
            <a:r>
              <a:rPr lang="en-US" dirty="0"/>
              <a:t>38,000+ children and young people were reached through peer support groups by 57 partners</a:t>
            </a:r>
          </a:p>
        </p:txBody>
      </p:sp>
    </p:spTree>
    <p:extLst>
      <p:ext uri="{BB962C8B-B14F-4D97-AF65-F5344CB8AC3E}">
        <p14:creationId xmlns:p14="http://schemas.microsoft.com/office/powerpoint/2010/main" val="39252403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98" name="Rectangle 5019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72CB0B-D8DA-7E5A-C545-DB1C7DE09A16}"/>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altLang="en-US" sz="4800" kern="1200">
                <a:solidFill>
                  <a:srgbClr val="FFFFFF"/>
                </a:solidFill>
                <a:latin typeface="+mj-lt"/>
                <a:ea typeface="+mj-ea"/>
                <a:cs typeface="+mj-cs"/>
              </a:rPr>
              <a:t>2.  Positive Living </a:t>
            </a:r>
            <a:endParaRPr lang="en-US" altLang="en-US" sz="4800" kern="1200" dirty="0">
              <a:solidFill>
                <a:srgbClr val="FFFFFF"/>
              </a:solidFill>
              <a:latin typeface="+mj-lt"/>
              <a:ea typeface="+mj-ea"/>
              <a:cs typeface="+mj-cs"/>
            </a:endParaRPr>
          </a:p>
        </p:txBody>
      </p:sp>
      <p:cxnSp>
        <p:nvCxnSpPr>
          <p:cNvPr id="50199" name="Straight Connector 50193">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Content Placeholder 5" descr="A picture containing sky, outdoor, person&#10;&#10;Description automatically generated">
            <a:extLst>
              <a:ext uri="{FF2B5EF4-FFF2-40B4-BE49-F238E27FC236}">
                <a16:creationId xmlns:a16="http://schemas.microsoft.com/office/drawing/2014/main" id="{4DAC494A-28D7-8362-FA27-FC822688FE16}"/>
              </a:ext>
            </a:extLst>
          </p:cNvPr>
          <p:cNvPicPr>
            <a:picLocks noGrp="1" noChangeAspect="1"/>
          </p:cNvPicPr>
          <p:nvPr>
            <p:ph idx="1"/>
          </p:nvPr>
        </p:nvPicPr>
        <p:blipFill>
          <a:blip r:embed="rId2"/>
          <a:stretch>
            <a:fillRect/>
          </a:stretch>
        </p:blipFill>
        <p:spPr>
          <a:xfrm>
            <a:off x="5217376" y="492573"/>
            <a:ext cx="6426436" cy="5880796"/>
          </a:xfrm>
          <a:prstGeom prst="rect">
            <a:avLst/>
          </a:prstGeom>
        </p:spPr>
      </p:pic>
      <p:sp>
        <p:nvSpPr>
          <p:cNvPr id="50180" name="Slide Number Placeholder 4">
            <a:extLst>
              <a:ext uri="{FF2B5EF4-FFF2-40B4-BE49-F238E27FC236}">
                <a16:creationId xmlns:a16="http://schemas.microsoft.com/office/drawing/2014/main" id="{B5F93618-ABEF-E4CC-D897-F96577F48008}"/>
              </a:ext>
            </a:extLst>
          </p:cNvPr>
          <p:cNvSpPr>
            <a:spLocks noGrp="1"/>
          </p:cNvSpPr>
          <p:nvPr>
            <p:ph type="sldNum" sz="quarter" idx="12"/>
          </p:nvPr>
        </p:nvSpPr>
        <p:spPr bwMode="auto">
          <a:xfrm>
            <a:off x="9991022" y="6356350"/>
            <a:ext cx="1362777"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914400" eaLnBrk="1" hangingPunct="1">
              <a:spcAft>
                <a:spcPts val="600"/>
              </a:spcAft>
            </a:pPr>
            <a:fld id="{37955198-7944-6F4F-8F6A-0CB5365DDAAA}" type="slidenum">
              <a:rPr lang="en-US" altLang="en-US" sz="1200" smtClean="0">
                <a:solidFill>
                  <a:srgbClr val="595959"/>
                </a:solidFill>
                <a:latin typeface="+mn-lt"/>
                <a:cs typeface="+mn-cs"/>
              </a:rPr>
              <a:pPr defTabSz="914400" eaLnBrk="1" hangingPunct="1">
                <a:spcAft>
                  <a:spcPts val="600"/>
                </a:spcAft>
              </a:pPr>
              <a:t>58</a:t>
            </a:fld>
            <a:endParaRPr lang="en-US" altLang="en-US" sz="1200">
              <a:solidFill>
                <a:srgbClr val="595959"/>
              </a:solidFill>
              <a:latin typeface="+mn-lt"/>
              <a:cs typeface="+mn-cs"/>
            </a:endParaRPr>
          </a:p>
        </p:txBody>
      </p:sp>
      <p:sp>
        <p:nvSpPr>
          <p:cNvPr id="7" name="Oval 6">
            <a:extLst>
              <a:ext uri="{FF2B5EF4-FFF2-40B4-BE49-F238E27FC236}">
                <a16:creationId xmlns:a16="http://schemas.microsoft.com/office/drawing/2014/main" id="{8877C2FE-9945-6725-2DA0-D6230C9B2140}"/>
              </a:ext>
            </a:extLst>
          </p:cNvPr>
          <p:cNvSpPr/>
          <p:nvPr/>
        </p:nvSpPr>
        <p:spPr>
          <a:xfrm>
            <a:off x="3740743" y="3391771"/>
            <a:ext cx="2953265" cy="277409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434B610-A16E-58D2-5ED1-E2213D128925}"/>
              </a:ext>
            </a:extLst>
          </p:cNvPr>
          <p:cNvSpPr txBox="1"/>
          <p:nvPr/>
        </p:nvSpPr>
        <p:spPr>
          <a:xfrm>
            <a:off x="4238368" y="3910267"/>
            <a:ext cx="1857632" cy="2031325"/>
          </a:xfrm>
          <a:prstGeom prst="rect">
            <a:avLst/>
          </a:prstGeom>
          <a:noFill/>
        </p:spPr>
        <p:txBody>
          <a:bodyPr wrap="square" rtlCol="0">
            <a:spAutoFit/>
          </a:bodyPr>
          <a:lstStyle/>
          <a:p>
            <a:r>
              <a:rPr lang="en-US" dirty="0"/>
              <a:t>76% adherence to HIV medication reported by SLF partners while mitigating the impact of COVID 19</a:t>
            </a:r>
          </a:p>
        </p:txBody>
      </p:sp>
      <p:sp>
        <p:nvSpPr>
          <p:cNvPr id="9" name="Oval 8">
            <a:extLst>
              <a:ext uri="{FF2B5EF4-FFF2-40B4-BE49-F238E27FC236}">
                <a16:creationId xmlns:a16="http://schemas.microsoft.com/office/drawing/2014/main" id="{6200203B-3E62-9508-30C0-CB2686C690DE}"/>
              </a:ext>
            </a:extLst>
          </p:cNvPr>
          <p:cNvSpPr/>
          <p:nvPr/>
        </p:nvSpPr>
        <p:spPr>
          <a:xfrm>
            <a:off x="9530722" y="803190"/>
            <a:ext cx="2324394" cy="23908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260,000 people  received HIV counselling and testing</a:t>
            </a:r>
          </a:p>
        </p:txBody>
      </p:sp>
    </p:spTree>
    <p:extLst>
      <p:ext uri="{BB962C8B-B14F-4D97-AF65-F5344CB8AC3E}">
        <p14:creationId xmlns:p14="http://schemas.microsoft.com/office/powerpoint/2010/main" val="18749498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98" name="Rectangle 5019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72CB0B-D8DA-7E5A-C545-DB1C7DE09A16}"/>
              </a:ext>
            </a:extLst>
          </p:cNvPr>
          <p:cNvSpPr>
            <a:spLocks noGrp="1"/>
          </p:cNvSpPr>
          <p:nvPr>
            <p:ph type="title"/>
          </p:nvPr>
        </p:nvSpPr>
        <p:spPr>
          <a:xfrm>
            <a:off x="674237" y="914400"/>
            <a:ext cx="3657600" cy="2887579"/>
          </a:xfrm>
        </p:spPr>
        <p:txBody>
          <a:bodyPr vert="horz" lIns="91440" tIns="45720" rIns="91440" bIns="45720" rtlCol="0" anchor="b">
            <a:normAutofit fontScale="90000"/>
          </a:bodyPr>
          <a:lstStyle/>
          <a:p>
            <a:pPr algn="ctr"/>
            <a:r>
              <a:rPr lang="en-US" altLang="en-US" sz="4800" kern="1200" dirty="0">
                <a:solidFill>
                  <a:srgbClr val="FFFFFF"/>
                </a:solidFill>
                <a:latin typeface="+mj-lt"/>
                <a:ea typeface="+mj-ea"/>
                <a:cs typeface="+mj-cs"/>
              </a:rPr>
              <a:t>3.  Ending Violence </a:t>
            </a:r>
            <a:br>
              <a:rPr lang="en-US" altLang="en-US" sz="4800" kern="1200" dirty="0">
                <a:solidFill>
                  <a:srgbClr val="FFFFFF"/>
                </a:solidFill>
                <a:latin typeface="+mj-lt"/>
                <a:ea typeface="+mj-ea"/>
                <a:cs typeface="+mj-cs"/>
              </a:rPr>
            </a:br>
            <a:r>
              <a:rPr lang="en-US" altLang="en-US" sz="4800" kern="1200" dirty="0">
                <a:solidFill>
                  <a:srgbClr val="FFFFFF"/>
                </a:solidFill>
                <a:latin typeface="+mj-lt"/>
                <a:ea typeface="+mj-ea"/>
                <a:cs typeface="+mj-cs"/>
              </a:rPr>
              <a:t>Against Women and Girls</a:t>
            </a:r>
          </a:p>
        </p:txBody>
      </p:sp>
      <p:cxnSp>
        <p:nvCxnSpPr>
          <p:cNvPr id="50199" name="Straight Connector 50193">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50180" name="Slide Number Placeholder 4">
            <a:extLst>
              <a:ext uri="{FF2B5EF4-FFF2-40B4-BE49-F238E27FC236}">
                <a16:creationId xmlns:a16="http://schemas.microsoft.com/office/drawing/2014/main" id="{B5F93618-ABEF-E4CC-D897-F96577F48008}"/>
              </a:ext>
            </a:extLst>
          </p:cNvPr>
          <p:cNvSpPr>
            <a:spLocks noGrp="1"/>
          </p:cNvSpPr>
          <p:nvPr>
            <p:ph type="sldNum" sz="quarter" idx="12"/>
          </p:nvPr>
        </p:nvSpPr>
        <p:spPr bwMode="auto">
          <a:xfrm>
            <a:off x="9991022" y="6356350"/>
            <a:ext cx="1362777"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914400" eaLnBrk="1" hangingPunct="1">
              <a:spcAft>
                <a:spcPts val="600"/>
              </a:spcAft>
            </a:pPr>
            <a:fld id="{37955198-7944-6F4F-8F6A-0CB5365DDAAA}" type="slidenum">
              <a:rPr lang="en-US" altLang="en-US" sz="1200" smtClean="0">
                <a:solidFill>
                  <a:srgbClr val="595959"/>
                </a:solidFill>
                <a:latin typeface="+mn-lt"/>
                <a:cs typeface="+mn-cs"/>
              </a:rPr>
              <a:pPr defTabSz="914400" eaLnBrk="1" hangingPunct="1">
                <a:spcAft>
                  <a:spcPts val="600"/>
                </a:spcAft>
              </a:pPr>
              <a:t>59</a:t>
            </a:fld>
            <a:endParaRPr lang="en-US" altLang="en-US" sz="1200">
              <a:solidFill>
                <a:srgbClr val="595959"/>
              </a:solidFill>
              <a:latin typeface="+mn-lt"/>
              <a:cs typeface="+mn-cs"/>
            </a:endParaRPr>
          </a:p>
        </p:txBody>
      </p:sp>
      <p:pic>
        <p:nvPicPr>
          <p:cNvPr id="7" name="Content Placeholder 6" descr="A picture containing person, outdoor, orange&#10;&#10;Description automatically generated">
            <a:extLst>
              <a:ext uri="{FF2B5EF4-FFF2-40B4-BE49-F238E27FC236}">
                <a16:creationId xmlns:a16="http://schemas.microsoft.com/office/drawing/2014/main" id="{BF846877-4C8C-01BE-172F-95D614760E03}"/>
              </a:ext>
            </a:extLst>
          </p:cNvPr>
          <p:cNvPicPr>
            <a:picLocks noGrp="1" noChangeAspect="1"/>
          </p:cNvPicPr>
          <p:nvPr>
            <p:ph idx="1"/>
          </p:nvPr>
        </p:nvPicPr>
        <p:blipFill>
          <a:blip r:embed="rId2"/>
          <a:stretch>
            <a:fillRect/>
          </a:stretch>
        </p:blipFill>
        <p:spPr>
          <a:xfrm>
            <a:off x="5096495" y="1421027"/>
            <a:ext cx="6881009" cy="4556621"/>
          </a:xfrm>
        </p:spPr>
      </p:pic>
      <p:sp>
        <p:nvSpPr>
          <p:cNvPr id="8" name="Oval 7">
            <a:extLst>
              <a:ext uri="{FF2B5EF4-FFF2-40B4-BE49-F238E27FC236}">
                <a16:creationId xmlns:a16="http://schemas.microsoft.com/office/drawing/2014/main" id="{0A075238-66F6-1891-3CEB-D8E408558ABB}"/>
              </a:ext>
            </a:extLst>
          </p:cNvPr>
          <p:cNvSpPr/>
          <p:nvPr/>
        </p:nvSpPr>
        <p:spPr>
          <a:xfrm>
            <a:off x="3348860" y="3429000"/>
            <a:ext cx="2978016" cy="296344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sysClr val="windowText" lastClr="000000"/>
                  </a:solidFill>
                </a:ln>
                <a:solidFill>
                  <a:schemeClr val="tx1"/>
                </a:solidFill>
              </a:rPr>
              <a:t>1100 women and children were supported by 19 SLF partners to escape violence and access shelter</a:t>
            </a:r>
          </a:p>
        </p:txBody>
      </p:sp>
    </p:spTree>
    <p:extLst>
      <p:ext uri="{BB962C8B-B14F-4D97-AF65-F5344CB8AC3E}">
        <p14:creationId xmlns:p14="http://schemas.microsoft.com/office/powerpoint/2010/main" val="3280058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Slave trade:</a:t>
            </a:r>
          </a:p>
        </p:txBody>
      </p:sp>
      <p:sp>
        <p:nvSpPr>
          <p:cNvPr id="5" name="Content Placeholder 4"/>
          <p:cNvSpPr>
            <a:spLocks noGrp="1"/>
          </p:cNvSpPr>
          <p:nvPr>
            <p:ph idx="1"/>
          </p:nvPr>
        </p:nvSpPr>
        <p:spPr>
          <a:xfrm>
            <a:off x="674237" y="4170501"/>
            <a:ext cx="3657600" cy="1525597"/>
          </a:xfrm>
        </p:spPr>
        <p:txBody>
          <a:bodyPr vert="horz" lIns="91440" tIns="45720" rIns="91440" bIns="45720" rtlCol="0">
            <a:normAutofit/>
          </a:bodyPr>
          <a:lstStyle/>
          <a:p>
            <a:pPr marL="0" indent="0" algn="ctr">
              <a:buNone/>
            </a:pPr>
            <a:r>
              <a:rPr lang="en-US" sz="3200" kern="1200" dirty="0">
                <a:solidFill>
                  <a:srgbClr val="FFFFFF"/>
                </a:solidFill>
                <a:latin typeface="+mn-lt"/>
                <a:ea typeface="+mn-ea"/>
                <a:cs typeface="+mn-cs"/>
              </a:rPr>
              <a:t>30 – 60 million people were taken into slavery.</a:t>
            </a:r>
          </a:p>
        </p:txBody>
      </p:sp>
      <p:cxnSp>
        <p:nvCxnSpPr>
          <p:cNvPr id="44" name="Straight Connector 43">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descr="Screen Shot 2017-03-17 at 7.40.39 AM.png"/>
          <p:cNvPicPr>
            <a:picLocks noChangeAspect="1"/>
          </p:cNvPicPr>
          <p:nvPr/>
        </p:nvPicPr>
        <p:blipFill rotWithShape="1">
          <a:blip r:embed="rId3"/>
          <a:srcRect r="3396" b="1"/>
          <a:stretch/>
        </p:blipFill>
        <p:spPr>
          <a:xfrm>
            <a:off x="5153822" y="1177338"/>
            <a:ext cx="6553545" cy="4511266"/>
          </a:xfrm>
          <a:prstGeom prst="rect">
            <a:avLst/>
          </a:prstGeom>
        </p:spPr>
      </p:pic>
    </p:spTree>
    <p:extLst>
      <p:ext uri="{BB962C8B-B14F-4D97-AF65-F5344CB8AC3E}">
        <p14:creationId xmlns:p14="http://schemas.microsoft.com/office/powerpoint/2010/main" val="166778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8" name="Rectangle 51207">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54C77A-4322-58CC-6FA6-599A443C0931}"/>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altLang="en-US" sz="4800" dirty="0">
                <a:solidFill>
                  <a:srgbClr val="FFFFFF"/>
                </a:solidFill>
              </a:rPr>
              <a:t>4.  </a:t>
            </a:r>
            <a:r>
              <a:rPr lang="en-US" altLang="en-US" sz="4800" kern="1200" dirty="0">
                <a:solidFill>
                  <a:srgbClr val="FFFFFF"/>
                </a:solidFill>
                <a:latin typeface="+mj-lt"/>
                <a:ea typeface="+mj-ea"/>
                <a:cs typeface="+mj-cs"/>
              </a:rPr>
              <a:t>  Home-based care</a:t>
            </a:r>
          </a:p>
        </p:txBody>
      </p:sp>
      <p:cxnSp>
        <p:nvCxnSpPr>
          <p:cNvPr id="51210" name="Straight Connector 51209">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1203" name="Content Placeholder 5" descr="IMG_1493.jpg">
            <a:extLst>
              <a:ext uri="{FF2B5EF4-FFF2-40B4-BE49-F238E27FC236}">
                <a16:creationId xmlns:a16="http://schemas.microsoft.com/office/drawing/2014/main" id="{E660849A-D891-8F07-41FC-7A6561ED1FA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0815" r="-10815"/>
          <a:stretch>
            <a:fillRect/>
          </a:stretch>
        </p:blipFill>
        <p:spPr>
          <a:xfrm>
            <a:off x="5153822" y="1634693"/>
            <a:ext cx="6553545" cy="3596556"/>
          </a:xfrm>
          <a:prstGeom prst="rect">
            <a:avLst/>
          </a:prstGeom>
        </p:spPr>
      </p:pic>
      <p:sp>
        <p:nvSpPr>
          <p:cNvPr id="2" name="Oval 1">
            <a:extLst>
              <a:ext uri="{FF2B5EF4-FFF2-40B4-BE49-F238E27FC236}">
                <a16:creationId xmlns:a16="http://schemas.microsoft.com/office/drawing/2014/main" id="{5B7F374E-A40A-7423-5951-E2288210C79B}"/>
              </a:ext>
            </a:extLst>
          </p:cNvPr>
          <p:cNvSpPr/>
          <p:nvPr/>
        </p:nvSpPr>
        <p:spPr>
          <a:xfrm>
            <a:off x="3777916" y="3801979"/>
            <a:ext cx="3082217" cy="26987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100,000+ clients were reached through home-based care</a:t>
            </a:r>
          </a:p>
        </p:txBody>
      </p:sp>
    </p:spTree>
    <p:extLst>
      <p:ext uri="{BB962C8B-B14F-4D97-AF65-F5344CB8AC3E}">
        <p14:creationId xmlns:p14="http://schemas.microsoft.com/office/powerpoint/2010/main" val="1537686091"/>
      </p:ext>
    </p:extLst>
  </p:cSld>
  <p:clrMapOvr>
    <a:masterClrMapping/>
  </p:clrMapOvr>
  <p:transition advTm="1033">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8" name="Rectangle 51207">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54C77A-4322-58CC-6FA6-599A443C0931}"/>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altLang="en-US" sz="4800" dirty="0">
                <a:solidFill>
                  <a:srgbClr val="FFFFFF"/>
                </a:solidFill>
              </a:rPr>
              <a:t>5.  Health and Human Rights for LGBTIQ Communities</a:t>
            </a:r>
            <a:endParaRPr lang="en-US" altLang="en-US" sz="4800" kern="1200" dirty="0">
              <a:solidFill>
                <a:srgbClr val="FFFFFF"/>
              </a:solidFill>
              <a:latin typeface="+mj-lt"/>
              <a:ea typeface="+mj-ea"/>
              <a:cs typeface="+mj-cs"/>
            </a:endParaRPr>
          </a:p>
        </p:txBody>
      </p:sp>
      <p:cxnSp>
        <p:nvCxnSpPr>
          <p:cNvPr id="51210" name="Straight Connector 51209">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Content Placeholder 3" descr="Screen Shot 2018-03-11 at 7.23.28 AM.png">
            <a:extLst>
              <a:ext uri="{FF2B5EF4-FFF2-40B4-BE49-F238E27FC236}">
                <a16:creationId xmlns:a16="http://schemas.microsoft.com/office/drawing/2014/main" id="{6C11B94A-6CD8-793F-9551-4AC6471BA370}"/>
              </a:ext>
            </a:extLst>
          </p:cNvPr>
          <p:cNvPicPr>
            <a:picLocks noChangeAspect="1"/>
          </p:cNvPicPr>
          <p:nvPr/>
        </p:nvPicPr>
        <p:blipFill>
          <a:blip r:embed="rId3">
            <a:extLst>
              <a:ext uri="{28A0092B-C50C-407E-A947-70E740481C1C}">
                <a14:useLocalDpi xmlns:a14="http://schemas.microsoft.com/office/drawing/2010/main" val="0"/>
              </a:ext>
            </a:extLst>
          </a:blip>
          <a:srcRect t="-3398" b="-3398"/>
          <a:stretch>
            <a:fillRect/>
          </a:stretch>
        </p:blipFill>
        <p:spPr>
          <a:xfrm>
            <a:off x="5618421" y="1036766"/>
            <a:ext cx="6362700" cy="4522788"/>
          </a:xfrm>
          <a:prstGeom prst="rect">
            <a:avLst/>
          </a:prstGeom>
        </p:spPr>
      </p:pic>
      <p:sp>
        <p:nvSpPr>
          <p:cNvPr id="6" name="Oval 5">
            <a:extLst>
              <a:ext uri="{FF2B5EF4-FFF2-40B4-BE49-F238E27FC236}">
                <a16:creationId xmlns:a16="http://schemas.microsoft.com/office/drawing/2014/main" id="{FD5DF8B4-3CB3-C745-C167-300B8CF15BD6}"/>
              </a:ext>
            </a:extLst>
          </p:cNvPr>
          <p:cNvSpPr/>
          <p:nvPr/>
        </p:nvSpPr>
        <p:spPr>
          <a:xfrm>
            <a:off x="3904698" y="3298160"/>
            <a:ext cx="3237470" cy="29790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40,000 people were reached by 15 LGBTIQ organizations with vital care and support.</a:t>
            </a:r>
          </a:p>
        </p:txBody>
      </p:sp>
    </p:spTree>
    <p:extLst>
      <p:ext uri="{BB962C8B-B14F-4D97-AF65-F5344CB8AC3E}">
        <p14:creationId xmlns:p14="http://schemas.microsoft.com/office/powerpoint/2010/main" val="608989598"/>
      </p:ext>
    </p:extLst>
  </p:cSld>
  <p:clrMapOvr>
    <a:masterClrMapping/>
  </p:clrMapOvr>
  <p:transition advTm="1033">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7" name="Rectangle 58376">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CF4605-51B7-657B-C3F0-ABC47647AD8C}"/>
              </a:ext>
            </a:extLst>
          </p:cNvPr>
          <p:cNvSpPr>
            <a:spLocks noGrp="1"/>
          </p:cNvSpPr>
          <p:nvPr>
            <p:ph type="title"/>
          </p:nvPr>
        </p:nvSpPr>
        <p:spPr>
          <a:xfrm>
            <a:off x="674237" y="914401"/>
            <a:ext cx="3657600" cy="1556950"/>
          </a:xfrm>
        </p:spPr>
        <p:txBody>
          <a:bodyPr vert="horz" lIns="91440" tIns="45720" rIns="91440" bIns="45720" rtlCol="0" anchor="b">
            <a:normAutofit/>
          </a:bodyPr>
          <a:lstStyle/>
          <a:p>
            <a:pPr algn="ctr"/>
            <a:r>
              <a:rPr lang="en-US" altLang="en-US" kern="1200" dirty="0">
                <a:solidFill>
                  <a:srgbClr val="FFFFFF"/>
                </a:solidFill>
                <a:latin typeface="+mj-lt"/>
                <a:ea typeface="+mj-ea"/>
                <a:cs typeface="+mj-cs"/>
              </a:rPr>
              <a:t>6.  Grandmothers</a:t>
            </a:r>
          </a:p>
        </p:txBody>
      </p:sp>
      <p:cxnSp>
        <p:nvCxnSpPr>
          <p:cNvPr id="58379" name="Straight Connector 58378">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8371" name="Content Placeholder 4" descr="IMG_1950.JPG">
            <a:extLst>
              <a:ext uri="{FF2B5EF4-FFF2-40B4-BE49-F238E27FC236}">
                <a16:creationId xmlns:a16="http://schemas.microsoft.com/office/drawing/2014/main" id="{0526A22D-6DD7-30E1-5154-C0D096C28A1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53822" y="1245725"/>
            <a:ext cx="6553545" cy="4374492"/>
          </a:xfrm>
          <a:prstGeom prst="rect">
            <a:avLst/>
          </a:prstGeom>
        </p:spPr>
      </p:pic>
      <p:sp>
        <p:nvSpPr>
          <p:cNvPr id="58372" name="Slide Number Placeholder 3">
            <a:extLst>
              <a:ext uri="{FF2B5EF4-FFF2-40B4-BE49-F238E27FC236}">
                <a16:creationId xmlns:a16="http://schemas.microsoft.com/office/drawing/2014/main" id="{E4255CE3-0FA1-41EF-F7F7-1EAD53187958}"/>
              </a:ext>
            </a:extLst>
          </p:cNvPr>
          <p:cNvSpPr>
            <a:spLocks noGrp="1"/>
          </p:cNvSpPr>
          <p:nvPr>
            <p:ph type="sldNum" sz="quarter" idx="12"/>
          </p:nvPr>
        </p:nvSpPr>
        <p:spPr bwMode="auto">
          <a:xfrm>
            <a:off x="9991022" y="6356350"/>
            <a:ext cx="1362777"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914400" eaLnBrk="1" hangingPunct="1">
              <a:spcAft>
                <a:spcPts val="600"/>
              </a:spcAft>
            </a:pPr>
            <a:fld id="{611ACA03-FEAB-A843-A76C-2F887EE46915}" type="slidenum">
              <a:rPr lang="en-US" altLang="en-US" sz="1200">
                <a:solidFill>
                  <a:srgbClr val="595959"/>
                </a:solidFill>
                <a:latin typeface="+mn-lt"/>
                <a:cs typeface="+mn-cs"/>
              </a:rPr>
              <a:pPr defTabSz="914400" eaLnBrk="1" hangingPunct="1">
                <a:spcAft>
                  <a:spcPts val="600"/>
                </a:spcAft>
              </a:pPr>
              <a:t>62</a:t>
            </a:fld>
            <a:endParaRPr lang="en-US" altLang="en-US" sz="1200">
              <a:solidFill>
                <a:srgbClr val="595959"/>
              </a:solidFill>
              <a:latin typeface="+mn-lt"/>
              <a:cs typeface="+mn-cs"/>
            </a:endParaRPr>
          </a:p>
        </p:txBody>
      </p:sp>
      <p:sp>
        <p:nvSpPr>
          <p:cNvPr id="3" name="Oval 2">
            <a:extLst>
              <a:ext uri="{FF2B5EF4-FFF2-40B4-BE49-F238E27FC236}">
                <a16:creationId xmlns:a16="http://schemas.microsoft.com/office/drawing/2014/main" id="{CA6B6353-9C84-AE5E-8862-A4B87673723B}"/>
              </a:ext>
            </a:extLst>
          </p:cNvPr>
          <p:cNvSpPr/>
          <p:nvPr/>
        </p:nvSpPr>
        <p:spPr>
          <a:xfrm>
            <a:off x="1594022" y="3429000"/>
            <a:ext cx="3249827" cy="2927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50,000+ grandmothers participated in support groups and income generation training</a:t>
            </a:r>
          </a:p>
        </p:txBody>
      </p:sp>
      <p:sp>
        <p:nvSpPr>
          <p:cNvPr id="4" name="Oval 3">
            <a:extLst>
              <a:ext uri="{FF2B5EF4-FFF2-40B4-BE49-F238E27FC236}">
                <a16:creationId xmlns:a16="http://schemas.microsoft.com/office/drawing/2014/main" id="{045560F4-A1B8-FA24-09D5-CE9CA9411A34}"/>
              </a:ext>
            </a:extLst>
          </p:cNvPr>
          <p:cNvSpPr/>
          <p:nvPr/>
        </p:nvSpPr>
        <p:spPr>
          <a:xfrm>
            <a:off x="5449330" y="4386650"/>
            <a:ext cx="2421924" cy="233482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200 homes were rebuilt or improved, including 100+ for grandmother-headed households</a:t>
            </a:r>
          </a:p>
        </p:txBody>
      </p:sp>
    </p:spTree>
    <p:extLst>
      <p:ext uri="{BB962C8B-B14F-4D97-AF65-F5344CB8AC3E}">
        <p14:creationId xmlns:p14="http://schemas.microsoft.com/office/powerpoint/2010/main" val="30599177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485F8F53-9EFB-ACA8-B848-06F0586F3255}"/>
              </a:ext>
            </a:extLst>
          </p:cNvPr>
          <p:cNvSpPr>
            <a:spLocks noGrp="1"/>
          </p:cNvSpPr>
          <p:nvPr>
            <p:ph type="title"/>
          </p:nvPr>
        </p:nvSpPr>
        <p:spPr>
          <a:xfrm>
            <a:off x="535020" y="685800"/>
            <a:ext cx="2780271" cy="5105400"/>
          </a:xfrm>
        </p:spPr>
        <p:txBody>
          <a:bodyPr>
            <a:normAutofit/>
          </a:bodyPr>
          <a:lstStyle/>
          <a:p>
            <a:r>
              <a:rPr lang="en-US" sz="4000" dirty="0">
                <a:solidFill>
                  <a:srgbClr val="FFFFFF"/>
                </a:solidFill>
              </a:rPr>
              <a:t>RCG Impact</a:t>
            </a:r>
          </a:p>
        </p:txBody>
      </p:sp>
      <p:graphicFrame>
        <p:nvGraphicFramePr>
          <p:cNvPr id="5" name="Content Placeholder 2">
            <a:extLst>
              <a:ext uri="{FF2B5EF4-FFF2-40B4-BE49-F238E27FC236}">
                <a16:creationId xmlns:a16="http://schemas.microsoft.com/office/drawing/2014/main" id="{F0E83619-4E98-0ACA-F9A7-36602454066A}"/>
              </a:ext>
            </a:extLst>
          </p:cNvPr>
          <p:cNvGraphicFramePr>
            <a:graphicFrameLocks noGrp="1"/>
          </p:cNvGraphicFramePr>
          <p:nvPr>
            <p:ph idx="1"/>
            <p:extLst>
              <p:ext uri="{D42A27DB-BD31-4B8C-83A1-F6EECF244321}">
                <p14:modId xmlns:p14="http://schemas.microsoft.com/office/powerpoint/2010/main" val="2761327688"/>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67516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remember promises made:</a:t>
            </a:r>
          </a:p>
        </p:txBody>
      </p:sp>
      <p:sp>
        <p:nvSpPr>
          <p:cNvPr id="4" name="Content Placeholder 3"/>
          <p:cNvSpPr>
            <a:spLocks noGrp="1"/>
          </p:cNvSpPr>
          <p:nvPr>
            <p:ph sz="half" idx="1"/>
          </p:nvPr>
        </p:nvSpPr>
        <p:spPr>
          <a:xfrm>
            <a:off x="1128166" y="1557866"/>
            <a:ext cx="4551952" cy="4568297"/>
          </a:xfrm>
        </p:spPr>
        <p:txBody>
          <a:bodyPr>
            <a:normAutofit/>
          </a:bodyPr>
          <a:lstStyle/>
          <a:p>
            <a:r>
              <a:rPr lang="en-US" sz="2000" dirty="0">
                <a:latin typeface="+mj-lt"/>
              </a:rPr>
              <a:t>African grandmothers vow, “We will not raise another generation for the grave.”</a:t>
            </a:r>
          </a:p>
        </p:txBody>
      </p:sp>
      <p:sp>
        <p:nvSpPr>
          <p:cNvPr id="5" name="Content Placeholder 4"/>
          <p:cNvSpPr>
            <a:spLocks noGrp="1"/>
          </p:cNvSpPr>
          <p:nvPr>
            <p:ph sz="half" idx="2"/>
          </p:nvPr>
        </p:nvSpPr>
        <p:spPr>
          <a:xfrm>
            <a:off x="5923877" y="1557867"/>
            <a:ext cx="4686423" cy="4568297"/>
          </a:xfrm>
        </p:spPr>
        <p:txBody>
          <a:bodyPr>
            <a:normAutofit/>
          </a:bodyPr>
          <a:lstStyle/>
          <a:p>
            <a:r>
              <a:rPr lang="en-US" sz="2000" dirty="0">
                <a:latin typeface="+mj-lt"/>
              </a:rPr>
              <a:t>Canadian grandmothers promise, “We will not rest until they can rest.”</a:t>
            </a:r>
          </a:p>
        </p:txBody>
      </p:sp>
      <p:pic>
        <p:nvPicPr>
          <p:cNvPr id="61443" name="Picture 3"/>
          <p:cNvPicPr>
            <a:picLocks noChangeAspect="1" noChangeArrowheads="1"/>
          </p:cNvPicPr>
          <p:nvPr/>
        </p:nvPicPr>
        <p:blipFill>
          <a:blip r:embed="rId2"/>
          <a:srcRect/>
          <a:stretch>
            <a:fillRect/>
          </a:stretch>
        </p:blipFill>
        <p:spPr bwMode="auto">
          <a:xfrm>
            <a:off x="1128166" y="2286000"/>
            <a:ext cx="3901034" cy="4206875"/>
          </a:xfrm>
          <a:prstGeom prst="rect">
            <a:avLst/>
          </a:prstGeom>
          <a:noFill/>
          <a:ln w="9525">
            <a:noFill/>
            <a:miter lim="800000"/>
            <a:headEnd/>
            <a:tailEnd/>
          </a:ln>
          <a:effectLst/>
        </p:spPr>
      </p:pic>
      <p:pic>
        <p:nvPicPr>
          <p:cNvPr id="61444" name="Picture 4"/>
          <p:cNvPicPr>
            <a:picLocks noChangeAspect="1" noChangeArrowheads="1"/>
          </p:cNvPicPr>
          <p:nvPr/>
        </p:nvPicPr>
        <p:blipFill>
          <a:blip r:embed="rId3"/>
          <a:srcRect/>
          <a:stretch>
            <a:fillRect/>
          </a:stretch>
        </p:blipFill>
        <p:spPr bwMode="auto">
          <a:xfrm>
            <a:off x="5923879" y="2505108"/>
            <a:ext cx="4442661" cy="3902998"/>
          </a:xfrm>
          <a:prstGeom prst="rect">
            <a:avLst/>
          </a:prstGeom>
          <a:noFill/>
          <a:ln w="9525">
            <a:noFill/>
            <a:miter lim="800000"/>
            <a:headEnd/>
            <a:tailEnd/>
          </a:ln>
          <a:effectLst/>
        </p:spPr>
      </p:pic>
    </p:spTree>
    <p:extLst>
      <p:ext uri="{BB962C8B-B14F-4D97-AF65-F5344CB8AC3E}">
        <p14:creationId xmlns:p14="http://schemas.microsoft.com/office/powerpoint/2010/main" val="1667031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posing for a photo&#10;&#10;Description automatically generated with medium confidence">
            <a:extLst>
              <a:ext uri="{FF2B5EF4-FFF2-40B4-BE49-F238E27FC236}">
                <a16:creationId xmlns:a16="http://schemas.microsoft.com/office/drawing/2014/main" id="{EA26D1CD-541D-9187-579E-B79D1222723A}"/>
              </a:ext>
            </a:extLst>
          </p:cNvPr>
          <p:cNvPicPr>
            <a:picLocks noGrp="1" noChangeAspect="1"/>
          </p:cNvPicPr>
          <p:nvPr>
            <p:ph type="pic" idx="1"/>
          </p:nvPr>
        </p:nvPicPr>
        <p:blipFill>
          <a:blip r:embed="rId2"/>
          <a:srcRect l="7785" r="7785"/>
          <a:stretch>
            <a:fillRect/>
          </a:stretch>
        </p:blipFill>
        <p:spPr/>
      </p:pic>
      <p:sp>
        <p:nvSpPr>
          <p:cNvPr id="4" name="Text Placeholder 3">
            <a:extLst>
              <a:ext uri="{FF2B5EF4-FFF2-40B4-BE49-F238E27FC236}">
                <a16:creationId xmlns:a16="http://schemas.microsoft.com/office/drawing/2014/main" id="{5CD67C6D-AAD5-5253-DFB9-24F21A2BFD3D}"/>
              </a:ext>
            </a:extLst>
          </p:cNvPr>
          <p:cNvSpPr>
            <a:spLocks noGrp="1"/>
          </p:cNvSpPr>
          <p:nvPr>
            <p:ph type="body" sz="half" idx="2"/>
          </p:nvPr>
        </p:nvSpPr>
        <p:spPr>
          <a:xfrm>
            <a:off x="839788" y="854110"/>
            <a:ext cx="3932237" cy="5014878"/>
          </a:xfrm>
        </p:spPr>
        <p:txBody>
          <a:bodyPr>
            <a:noAutofit/>
          </a:bodyPr>
          <a:lstStyle/>
          <a:p>
            <a:r>
              <a:rPr lang="en-US" sz="3000" dirty="0"/>
              <a:t>Royal City </a:t>
            </a:r>
            <a:r>
              <a:rPr lang="en-US" sz="3000" dirty="0" err="1"/>
              <a:t>Gogos</a:t>
            </a:r>
            <a:r>
              <a:rPr lang="en-US" sz="3000" dirty="0"/>
              <a:t> are grateful for the friendship of our </a:t>
            </a:r>
            <a:r>
              <a:rPr lang="en-US" sz="3000" dirty="0" err="1"/>
              <a:t>gogo</a:t>
            </a:r>
            <a:r>
              <a:rPr lang="en-US" sz="3000" dirty="0"/>
              <a:t> sisters, their willingness to work hard and have fun, their extraordinary talents, and the contributions  of our newest members.  We look forward to more successful years ahead.</a:t>
            </a:r>
          </a:p>
        </p:txBody>
      </p:sp>
    </p:spTree>
    <p:extLst>
      <p:ext uri="{BB962C8B-B14F-4D97-AF65-F5344CB8AC3E}">
        <p14:creationId xmlns:p14="http://schemas.microsoft.com/office/powerpoint/2010/main" val="26725228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34576F-8C6A-29A4-FD6B-4C3EF2D605A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Onward!</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group of people raising their hands&#10;&#10;Description automatically generated">
            <a:extLst>
              <a:ext uri="{FF2B5EF4-FFF2-40B4-BE49-F238E27FC236}">
                <a16:creationId xmlns:a16="http://schemas.microsoft.com/office/drawing/2014/main" id="{5915B385-67EF-F828-97FD-628344F2E238}"/>
              </a:ext>
            </a:extLst>
          </p:cNvPr>
          <p:cNvPicPr>
            <a:picLocks noGrp="1" noChangeAspect="1"/>
          </p:cNvPicPr>
          <p:nvPr>
            <p:ph type="pic" idx="1"/>
          </p:nvPr>
        </p:nvPicPr>
        <p:blipFill rotWithShape="1">
          <a:blip r:embed="rId2"/>
          <a:srcRect l="11438" r="2160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85110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of slavery on African nations</a:t>
            </a:r>
          </a:p>
        </p:txBody>
      </p:sp>
      <p:graphicFrame>
        <p:nvGraphicFramePr>
          <p:cNvPr id="10" name="Content Placeholder 2">
            <a:extLst>
              <a:ext uri="{FF2B5EF4-FFF2-40B4-BE49-F238E27FC236}">
                <a16:creationId xmlns:a16="http://schemas.microsoft.com/office/drawing/2014/main" id="{6F7D745E-30E9-CB22-265A-4E99D797AE35}"/>
              </a:ext>
            </a:extLst>
          </p:cNvPr>
          <p:cNvGraphicFramePr>
            <a:graphicFrameLocks noGrp="1"/>
          </p:cNvGraphicFramePr>
          <p:nvPr>
            <p:ph sz="half" idx="1"/>
            <p:extLst>
              <p:ext uri="{D42A27DB-BD31-4B8C-83A1-F6EECF244321}">
                <p14:modId xmlns:p14="http://schemas.microsoft.com/office/powerpoint/2010/main" val="4060154741"/>
              </p:ext>
            </p:extLst>
          </p:nvPr>
        </p:nvGraphicFramePr>
        <p:xfrm>
          <a:off x="462013" y="1762775"/>
          <a:ext cx="5218105" cy="45334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p:cNvSpPr>
            <a:spLocks noGrp="1"/>
          </p:cNvSpPr>
          <p:nvPr>
            <p:ph sz="half" idx="2"/>
          </p:nvPr>
        </p:nvSpPr>
        <p:spPr>
          <a:xfrm>
            <a:off x="5921187" y="1471278"/>
            <a:ext cx="4069731" cy="4140200"/>
          </a:xfrm>
        </p:spPr>
        <p:txBody>
          <a:bodyPr>
            <a:normAutofit/>
          </a:bodyPr>
          <a:lstStyle/>
          <a:p>
            <a:r>
              <a:rPr lang="en-US" dirty="0"/>
              <a:t> </a:t>
            </a:r>
            <a:endParaRPr lang="en-US" dirty="0">
              <a:latin typeface="+mj-lt"/>
            </a:endParaRPr>
          </a:p>
          <a:p>
            <a:endParaRPr lang="en-US" dirty="0"/>
          </a:p>
          <a:p>
            <a:endParaRPr lang="en-US" dirty="0"/>
          </a:p>
        </p:txBody>
      </p:sp>
      <p:pic>
        <p:nvPicPr>
          <p:cNvPr id="8" name="Picture 7" descr="Screen Shot 2017-04-02 at 8.22.01 AM.png"/>
          <p:cNvPicPr>
            <a:picLocks noChangeAspect="1"/>
          </p:cNvPicPr>
          <p:nvPr/>
        </p:nvPicPr>
        <p:blipFill>
          <a:blip r:embed="rId8"/>
          <a:stretch>
            <a:fillRect/>
          </a:stretch>
        </p:blipFill>
        <p:spPr>
          <a:xfrm>
            <a:off x="5921186" y="1600200"/>
            <a:ext cx="4216400" cy="3937000"/>
          </a:xfrm>
          <a:prstGeom prst="rect">
            <a:avLst/>
          </a:prstGeom>
        </p:spPr>
      </p:pic>
    </p:spTree>
    <p:extLst>
      <p:ext uri="{BB962C8B-B14F-4D97-AF65-F5344CB8AC3E}">
        <p14:creationId xmlns:p14="http://schemas.microsoft.com/office/powerpoint/2010/main" val="2790184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4360" y="640263"/>
            <a:ext cx="3822192" cy="1344975"/>
          </a:xfrm>
        </p:spPr>
        <p:txBody>
          <a:bodyPr vert="horz" lIns="91440" tIns="45720" rIns="91440" bIns="45720" rtlCol="0" anchor="ctr">
            <a:normAutofit/>
          </a:bodyPr>
          <a:lstStyle/>
          <a:p>
            <a:r>
              <a:rPr lang="en-US" sz="3600" kern="1200">
                <a:solidFill>
                  <a:schemeClr val="bg1"/>
                </a:solidFill>
                <a:latin typeface="+mj-lt"/>
                <a:ea typeface="+mj-ea"/>
                <a:cs typeface="+mj-cs"/>
              </a:rPr>
              <a:t>Colonialism– 15</a:t>
            </a:r>
            <a:r>
              <a:rPr lang="en-US" sz="3600" kern="1200" baseline="30000">
                <a:solidFill>
                  <a:schemeClr val="bg1"/>
                </a:solidFill>
                <a:latin typeface="+mj-lt"/>
                <a:ea typeface="+mj-ea"/>
                <a:cs typeface="+mj-cs"/>
              </a:rPr>
              <a:t>th</a:t>
            </a:r>
            <a:r>
              <a:rPr lang="en-US" sz="3600" kern="1200">
                <a:solidFill>
                  <a:schemeClr val="bg1"/>
                </a:solidFill>
                <a:latin typeface="+mj-lt"/>
                <a:ea typeface="+mj-ea"/>
                <a:cs typeface="+mj-cs"/>
              </a:rPr>
              <a:t> Century – 1960s </a:t>
            </a:r>
          </a:p>
        </p:txBody>
      </p:sp>
      <p:cxnSp>
        <p:nvCxnSpPr>
          <p:cNvPr id="21" name="Straight Connector 20">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sz="half" idx="1"/>
          </p:nvPr>
        </p:nvSpPr>
        <p:spPr>
          <a:xfrm>
            <a:off x="593610" y="2121763"/>
            <a:ext cx="3822192" cy="3773010"/>
          </a:xfrm>
        </p:spPr>
        <p:txBody>
          <a:bodyPr vert="horz" lIns="91440" tIns="45720" rIns="91440" bIns="45720" rtlCol="0">
            <a:noAutofit/>
          </a:bodyPr>
          <a:lstStyle/>
          <a:p>
            <a:r>
              <a:rPr lang="en-US" sz="2400" dirty="0">
                <a:solidFill>
                  <a:schemeClr val="bg1"/>
                </a:solidFill>
              </a:rPr>
              <a:t>Colonialism is defined as the exploitation of a weak country’s resources to strengthen and enrich the stronger country.</a:t>
            </a:r>
          </a:p>
          <a:p>
            <a:r>
              <a:rPr lang="en-US" sz="2400" dirty="0">
                <a:solidFill>
                  <a:schemeClr val="bg1"/>
                </a:solidFill>
              </a:rPr>
              <a:t>Europeans weakened and underdeveloped Africa by sucking out human and natural resources.</a:t>
            </a:r>
          </a:p>
        </p:txBody>
      </p:sp>
      <p:pic>
        <p:nvPicPr>
          <p:cNvPr id="7" name="Content Placeholder 6" descr="Screen Shot 2017-03-17 at 7.57.18 AM.png"/>
          <p:cNvPicPr>
            <a:picLocks noGrp="1" noChangeAspect="1"/>
          </p:cNvPicPr>
          <p:nvPr>
            <p:ph sz="half" idx="2"/>
          </p:nvPr>
        </p:nvPicPr>
        <p:blipFill>
          <a:blip r:embed="rId2"/>
          <a:srcRect t="-49979" b="-49979"/>
          <a:stretch>
            <a:fillRect/>
          </a:stretch>
        </p:blipFill>
        <p:spPr>
          <a:xfrm>
            <a:off x="5876550" y="484632"/>
            <a:ext cx="5064983" cy="5733287"/>
          </a:xfrm>
          <a:prstGeom prst="rect">
            <a:avLst/>
          </a:prstGeom>
        </p:spPr>
      </p:pic>
    </p:spTree>
    <p:extLst>
      <p:ext uri="{BB962C8B-B14F-4D97-AF65-F5344CB8AC3E}">
        <p14:creationId xmlns:p14="http://schemas.microsoft.com/office/powerpoint/2010/main" val="1061240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4360" y="640263"/>
            <a:ext cx="3822192" cy="1344975"/>
          </a:xfrm>
        </p:spPr>
        <p:txBody>
          <a:bodyPr vert="horz" lIns="91440" tIns="45720" rIns="91440" bIns="45720" rtlCol="0" anchor="ctr">
            <a:normAutofit/>
          </a:bodyPr>
          <a:lstStyle/>
          <a:p>
            <a:r>
              <a:rPr lang="en-US" sz="3600" kern="1200">
                <a:solidFill>
                  <a:schemeClr val="bg1"/>
                </a:solidFill>
                <a:latin typeface="+mj-lt"/>
                <a:ea typeface="+mj-ea"/>
                <a:cs typeface="+mj-cs"/>
              </a:rPr>
              <a:t>Effects of colonialism</a:t>
            </a:r>
          </a:p>
        </p:txBody>
      </p:sp>
      <p:cxnSp>
        <p:nvCxnSpPr>
          <p:cNvPr id="21" name="Straight Connector 20">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93610" y="2121763"/>
            <a:ext cx="3822192" cy="3773010"/>
          </a:xfrm>
        </p:spPr>
        <p:txBody>
          <a:bodyPr vert="horz" lIns="91440" tIns="45720" rIns="91440" bIns="45720" rtlCol="0">
            <a:normAutofit/>
          </a:bodyPr>
          <a:lstStyle/>
          <a:p>
            <a:pPr lvl="0"/>
            <a:r>
              <a:rPr lang="en-US" sz="1900" dirty="0">
                <a:solidFill>
                  <a:schemeClr val="bg1"/>
                </a:solidFill>
              </a:rPr>
              <a:t>The Conference of Berlin in 1884 partitioned the continent in ways convenient to Europeans.</a:t>
            </a:r>
          </a:p>
          <a:p>
            <a:r>
              <a:rPr lang="en-US" sz="1900" dirty="0">
                <a:solidFill>
                  <a:schemeClr val="bg1"/>
                </a:solidFill>
              </a:rPr>
              <a:t>It created unnatural divisions between “countries” with little regard for the historical ways of the people, the climate, access to water, energy sources, or the viability of countries to sustain the population.</a:t>
            </a:r>
          </a:p>
          <a:p>
            <a:r>
              <a:rPr lang="en-US" sz="1900" dirty="0">
                <a:solidFill>
                  <a:schemeClr val="bg1"/>
                </a:solidFill>
              </a:rPr>
              <a:t>The partitions created countries that have been historically  plagued by drought and famine.</a:t>
            </a:r>
          </a:p>
          <a:p>
            <a:pPr lvl="0"/>
            <a:endParaRPr lang="en-US" sz="1900" dirty="0">
              <a:solidFill>
                <a:schemeClr val="bg1"/>
              </a:solidFill>
            </a:endParaRPr>
          </a:p>
          <a:p>
            <a:pPr lvl="0"/>
            <a:endParaRPr lang="en-US" sz="1900" dirty="0">
              <a:solidFill>
                <a:schemeClr val="bg1"/>
              </a:solidFill>
            </a:endParaRPr>
          </a:p>
          <a:p>
            <a:endParaRPr lang="en-US" sz="1900" dirty="0">
              <a:solidFill>
                <a:schemeClr val="bg1"/>
              </a:solidFill>
            </a:endParaRPr>
          </a:p>
        </p:txBody>
      </p:sp>
      <p:pic>
        <p:nvPicPr>
          <p:cNvPr id="7" name="Content Placeholder 6" descr="Screen Shot 2017-03-22 at 6.11.52 PM.png"/>
          <p:cNvPicPr>
            <a:picLocks noGrp="1" noChangeAspect="1"/>
          </p:cNvPicPr>
          <p:nvPr>
            <p:ph sz="half" idx="2"/>
          </p:nvPr>
        </p:nvPicPr>
        <p:blipFill>
          <a:blip r:embed="rId3"/>
          <a:srcRect t="-11112" b="-11112"/>
          <a:stretch>
            <a:fillRect/>
          </a:stretch>
        </p:blipFill>
        <p:spPr>
          <a:xfrm>
            <a:off x="5873471" y="484632"/>
            <a:ext cx="5071141" cy="5733287"/>
          </a:xfrm>
          <a:prstGeom prst="rect">
            <a:avLst/>
          </a:prstGeom>
        </p:spPr>
      </p:pic>
    </p:spTree>
    <p:extLst>
      <p:ext uri="{BB962C8B-B14F-4D97-AF65-F5344CB8AC3E}">
        <p14:creationId xmlns:p14="http://schemas.microsoft.com/office/powerpoint/2010/main" val="1303968272"/>
      </p:ext>
    </p:extLst>
  </p:cSld>
  <p:clrMapOvr>
    <a:masterClrMapping/>
  </p:clrMapOvr>
</p:sld>
</file>

<file path=ppt/theme/theme1.xml><?xml version="1.0" encoding="utf-8"?>
<a:theme xmlns:a="http://schemas.openxmlformats.org/drawingml/2006/main" name="Office Theme 2013 - 2022">
  <a:themeElements>
    <a:clrScheme name="Office Them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3051</TotalTime>
  <Words>2150</Words>
  <Application>Microsoft Macintosh PowerPoint</Application>
  <PresentationFormat>Widescreen</PresentationFormat>
  <Paragraphs>253</Paragraphs>
  <Slides>66</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Book Antiqua</vt:lpstr>
      <vt:lpstr>Calibri</vt:lpstr>
      <vt:lpstr>Calibri Light</vt:lpstr>
      <vt:lpstr>Lucida Sans</vt:lpstr>
      <vt:lpstr>Office Theme 2013 - 2022</vt:lpstr>
      <vt:lpstr>Royal City Gogos</vt:lpstr>
      <vt:lpstr>PowerPoint Presentation</vt:lpstr>
      <vt:lpstr>AIDS statistics – UNAIDS.org</vt:lpstr>
      <vt:lpstr>Why was AIDS able to become, and continues to be, a pandemic in Africa?</vt:lpstr>
      <vt:lpstr>Some contributing factors are:  </vt:lpstr>
      <vt:lpstr>Slave trade:</vt:lpstr>
      <vt:lpstr>Effects of slavery on African nations</vt:lpstr>
      <vt:lpstr>Colonialism– 15th Century – 1960s </vt:lpstr>
      <vt:lpstr>Effects of colonialism</vt:lpstr>
      <vt:lpstr>Effects of colonialism</vt:lpstr>
      <vt:lpstr>Effects of colonialism</vt:lpstr>
      <vt:lpstr>Effects of colonialism:</vt:lpstr>
      <vt:lpstr>Effects of colonialism:</vt:lpstr>
      <vt:lpstr>Legacy of colonialism</vt:lpstr>
      <vt:lpstr>AIDS and Gender Inequality</vt:lpstr>
      <vt:lpstr>AIDS and Gender Inequality</vt:lpstr>
      <vt:lpstr>Meet Philly. Part 1</vt:lpstr>
      <vt:lpstr>Context for the formation of the Stephen Lewis Foundation</vt:lpstr>
      <vt:lpstr>Who is Stephen Lewis?</vt:lpstr>
      <vt:lpstr>The Stephen Lewis Foundation was founded in 2003 by Stephen Lewis and Ilana Landsberg-Lewis.  The goal of the SLF was to Ease the Pain of AIDS in Africa.</vt:lpstr>
      <vt:lpstr>AIDS in Africa</vt:lpstr>
      <vt:lpstr>Many children, especially girls, are withdrawn from school to work or care for their sick parents and grandparents.   </vt:lpstr>
      <vt:lpstr>13.3 million children are orphans *SLF fact sheet</vt:lpstr>
      <vt:lpstr>Children may care for the dying through a prolonged and agonizing decline. .   </vt:lpstr>
      <vt:lpstr> As adults continue to die of AIDS, the children are left behind – deprived of parental guidance – vulnerable, bereaved, and lacking access to education.  </vt:lpstr>
      <vt:lpstr>Children raising children</vt:lpstr>
      <vt:lpstr>In 2003 when the SLF first was founded these were the priorities: </vt:lpstr>
      <vt:lpstr>At first, grandmothers were not identified as a focus for the SLF.</vt:lpstr>
      <vt:lpstr>Grandmothers had lost their beloved sons and daughters to HIV/AIDS, facing a grief beyond comprehension. </vt:lpstr>
      <vt:lpstr>PowerPoint Presentation</vt:lpstr>
      <vt:lpstr>PowerPoint Presentation</vt:lpstr>
      <vt:lpstr>Toronto 2006</vt:lpstr>
      <vt:lpstr>Canadian grandmothers were moved by their stories and  vowed, “We will not rest until they can rest.”</vt:lpstr>
      <vt:lpstr>African grandmothers vowed, “We will not raise children for the grave.” *Toronto Statement </vt:lpstr>
      <vt:lpstr>The Grandmothers to Grandmothers Campaign was launched, 2006</vt:lpstr>
      <vt:lpstr>Our mandate is…</vt:lpstr>
      <vt:lpstr>To raise funds</vt:lpstr>
      <vt:lpstr>To Raise Awareness</vt:lpstr>
      <vt:lpstr>To build solidarity</vt:lpstr>
      <vt:lpstr>The Grandmothers Campaign has approx. 150 active groups in </vt:lpstr>
      <vt:lpstr>In Lower Mainland we call ourselves “gogos”</vt:lpstr>
      <vt:lpstr>Other groups have their own unique names. For example: </vt:lpstr>
      <vt:lpstr>How the SLF works with community-led partners…( “CBOs”- Community-based organizations)</vt:lpstr>
      <vt:lpstr>PowerPoint Presentation</vt:lpstr>
      <vt:lpstr>How the SLF, using anti-colonial practices,  approaches partnerships</vt:lpstr>
      <vt:lpstr>The goal of the CBOs  is to foster resilience.</vt:lpstr>
      <vt:lpstr>The first step to resilience is grief counseling.</vt:lpstr>
      <vt:lpstr>Gardens grow and basic needs are met</vt:lpstr>
      <vt:lpstr>With basic needs met, the CBOs respond to different needs:</vt:lpstr>
      <vt:lpstr>With sustained funding,  the work of regrouping and rebuilding begins…</vt:lpstr>
      <vt:lpstr>Finally, grandmothers take action toward self-determination…</vt:lpstr>
      <vt:lpstr>Anti-colonial practice in action: Amplify the voices of grandmothers</vt:lpstr>
      <vt:lpstr>As the path to resilience progresses, lives are rebuilt.  Hope is restored.  </vt:lpstr>
      <vt:lpstr>Philly’s story Part 2</vt:lpstr>
      <vt:lpstr>SLF Impact</vt:lpstr>
      <vt:lpstr>Areas of work and impact from July  2021 to June 2022 – how RCG contributed to change…</vt:lpstr>
      <vt:lpstr>1.  Children and young people</vt:lpstr>
      <vt:lpstr>2.  Positive Living </vt:lpstr>
      <vt:lpstr>3.  Ending Violence  Against Women and Girls</vt:lpstr>
      <vt:lpstr>4.    Home-based care</vt:lpstr>
      <vt:lpstr>5.  Health and Human Rights for LGBTIQ Communities</vt:lpstr>
      <vt:lpstr>6.  Grandmothers</vt:lpstr>
      <vt:lpstr>RCG Impact</vt:lpstr>
      <vt:lpstr>We remember promises made:</vt:lpstr>
      <vt:lpstr>PowerPoint Presentation</vt:lpstr>
      <vt:lpstr>Onward!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Royal City Gogos</dc:title>
  <dc:creator>janine reid</dc:creator>
  <cp:lastModifiedBy>janine reid</cp:lastModifiedBy>
  <cp:revision>17</cp:revision>
  <dcterms:created xsi:type="dcterms:W3CDTF">2023-01-08T15:39:47Z</dcterms:created>
  <dcterms:modified xsi:type="dcterms:W3CDTF">2023-04-19T15:22:10Z</dcterms:modified>
</cp:coreProperties>
</file>